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335" r:id="rId3"/>
    <p:sldId id="334" r:id="rId4"/>
    <p:sldId id="289" r:id="rId5"/>
    <p:sldId id="290" r:id="rId6"/>
    <p:sldId id="336" r:id="rId7"/>
    <p:sldId id="337" r:id="rId8"/>
    <p:sldId id="338" r:id="rId9"/>
    <p:sldId id="257" r:id="rId10"/>
    <p:sldId id="305" r:id="rId11"/>
    <p:sldId id="291" r:id="rId12"/>
    <p:sldId id="295" r:id="rId13"/>
    <p:sldId id="309" r:id="rId14"/>
    <p:sldId id="310" r:id="rId15"/>
    <p:sldId id="312" r:id="rId16"/>
    <p:sldId id="313" r:id="rId17"/>
    <p:sldId id="314" r:id="rId18"/>
    <p:sldId id="311" r:id="rId19"/>
    <p:sldId id="297" r:id="rId20"/>
    <p:sldId id="315" r:id="rId21"/>
    <p:sldId id="298" r:id="rId22"/>
    <p:sldId id="318" r:id="rId23"/>
    <p:sldId id="316" r:id="rId24"/>
    <p:sldId id="317" r:id="rId25"/>
    <p:sldId id="319" r:id="rId26"/>
    <p:sldId id="306" r:id="rId27"/>
    <p:sldId id="292" r:id="rId28"/>
    <p:sldId id="299" r:id="rId29"/>
    <p:sldId id="320" r:id="rId30"/>
    <p:sldId id="322" r:id="rId31"/>
    <p:sldId id="324" r:id="rId32"/>
    <p:sldId id="321" r:id="rId33"/>
    <p:sldId id="323" r:id="rId34"/>
    <p:sldId id="300" r:id="rId35"/>
    <p:sldId id="301" r:id="rId36"/>
    <p:sldId id="325" r:id="rId37"/>
    <p:sldId id="326" r:id="rId38"/>
    <p:sldId id="327" r:id="rId39"/>
    <p:sldId id="328" r:id="rId40"/>
    <p:sldId id="329" r:id="rId41"/>
    <p:sldId id="302" r:id="rId42"/>
    <p:sldId id="330" r:id="rId43"/>
    <p:sldId id="307" r:id="rId44"/>
    <p:sldId id="293" r:id="rId45"/>
    <p:sldId id="333" r:id="rId46"/>
    <p:sldId id="303" r:id="rId47"/>
    <p:sldId id="331" r:id="rId48"/>
    <p:sldId id="304" r:id="rId49"/>
    <p:sldId id="332" r:id="rId50"/>
    <p:sldId id="308" r:id="rId51"/>
    <p:sldId id="294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1000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29.05.2022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paszybkiegoreagowania.strefa.pl/" TargetMode="External"/><Relationship Id="rId2" Type="http://schemas.openxmlformats.org/officeDocument/2006/relationships/hyperlink" Target="mailto:ratowaniestrazakow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3200400"/>
            <a:ext cx="8429684" cy="16002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Arial" pitchFamily="34" charset="0"/>
                <a:cs typeface="Arial" pitchFamily="34" charset="0"/>
              </a:rPr>
              <a:t>Temat: Taktyka i dowodzenie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Podstawy zabezpieczenia i ratowania strażaków podczas wewnętrznych działań gaśniczych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86050" y="5000636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Witold Nocoń</a:t>
            </a:r>
          </a:p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Szymon Kokot-Góra</a:t>
            </a:r>
          </a:p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Arkadiusz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Cytawa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dirty="0" smtClean="0">
                <a:latin typeface="Arial" pitchFamily="34" charset="0"/>
                <a:cs typeface="Arial" pitchFamily="34" charset="0"/>
              </a:rPr>
              <a:t>Piotr Grzyb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Taktyka i dowodzenie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Kierującego Akcją Ratowniczą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Ewidencja na miejscu akcji ratowniczo-gaśniczej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dowódcy grupy asekuracyjnej przed wystąpieniem konieczności ratowania strażaka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Przykłady działań uwzględniających różne wielkości sił i środków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7772400" cy="623878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Kierującego Akcją Ratowniczą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00100" y="2000240"/>
            <a:ext cx="7772400" cy="45251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Podstawowym zadaniem dowodzącego działaniami ratowniczo-gaśniczymi jest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przygotowanie sił i środków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 które na miejscu akcji wyznaczone zostaną 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wyłącznie do celów asekuracji i ewentualnego ratowania strażaków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Ilość tych sił i środków zależeć będzie od sytuacji na miejscu pożaru oraz od skali działań, a więc od </a:t>
            </a: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poziomu koncentracji sił i środków szybkiego reagowania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7772400" cy="623878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Kierującego Akcją Ratowniczą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00034" y="1447800"/>
            <a:ext cx="8186766" cy="505303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Poziomy Koncentracji Sił i Środków Szybkiego Reagowania: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105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l-P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Zerowy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l-P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Pierwszy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l-P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Drugi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l-P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Trzeci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643306" y="2853736"/>
            <a:ext cx="4857784" cy="2504090"/>
            <a:chOff x="3643306" y="2714620"/>
            <a:chExt cx="4857784" cy="2643206"/>
          </a:xfrm>
        </p:grpSpPr>
        <p:sp>
          <p:nvSpPr>
            <p:cNvPr id="8" name="Nawias klamrowy zamykający 7"/>
            <p:cNvSpPr/>
            <p:nvPr/>
          </p:nvSpPr>
          <p:spPr>
            <a:xfrm>
              <a:off x="3643306" y="2714620"/>
              <a:ext cx="1143008" cy="264320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857752" y="3020216"/>
              <a:ext cx="3643338" cy="204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smtClean="0">
                  <a:latin typeface="Arial" pitchFamily="34" charset="0"/>
                  <a:cs typeface="Arial" pitchFamily="34" charset="0"/>
                </a:rPr>
                <a:t>Odnoszą się do przygotowywania sił i środków </a:t>
              </a:r>
              <a:r>
                <a:rPr lang="pl-PL" sz="2400" dirty="0" smtClean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na wypadek </a:t>
              </a:r>
              <a:r>
                <a:rPr lang="pl-PL" sz="2400" dirty="0" smtClean="0">
                  <a:latin typeface="Arial" pitchFamily="34" charset="0"/>
                  <a:cs typeface="Arial" pitchFamily="34" charset="0"/>
                </a:rPr>
                <a:t>konieczności ratowania strażaka</a:t>
              </a:r>
              <a:endParaRPr lang="pl-PL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3643306" y="5214950"/>
            <a:ext cx="5072098" cy="1200329"/>
            <a:chOff x="3643306" y="5214950"/>
            <a:chExt cx="5072098" cy="1200329"/>
          </a:xfrm>
        </p:grpSpPr>
        <p:sp>
          <p:nvSpPr>
            <p:cNvPr id="11" name="Nawias klamrowy zamykający 10"/>
            <p:cNvSpPr/>
            <p:nvPr/>
          </p:nvSpPr>
          <p:spPr>
            <a:xfrm>
              <a:off x="3643306" y="5500702"/>
              <a:ext cx="1143008" cy="642942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5000628" y="5214950"/>
              <a:ext cx="37147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dirty="0" smtClean="0">
                  <a:latin typeface="Arial" pitchFamily="34" charset="0"/>
                  <a:cs typeface="Arial" pitchFamily="34" charset="0"/>
                </a:rPr>
                <a:t>Dotyczy sytuacji w której </a:t>
              </a:r>
              <a:r>
                <a:rPr lang="pl-PL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już zaszła </a:t>
              </a:r>
              <a:r>
                <a:rPr lang="pl-PL" sz="2400" dirty="0" smtClean="0">
                  <a:latin typeface="Arial" pitchFamily="34" charset="0"/>
                  <a:cs typeface="Arial" pitchFamily="34" charset="0"/>
                </a:rPr>
                <a:t>konieczność ratowania strażaka</a:t>
              </a:r>
              <a:endParaRPr lang="pl-PL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7772400" cy="623878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Kierującego Akcją Ratowniczą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00034" y="1447800"/>
            <a:ext cx="8186766" cy="552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57158" y="2000240"/>
            <a:ext cx="84296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Poziomy Koncentracji Sił i Środków Szybkiego Reagowania:</a:t>
            </a: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pl-PL" sz="1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Zerowy – brak możliwości wyznaczenie roty asekuracyjnej (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tylko w wyższej konieczności!</a:t>
            </a:r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Pierwszy – działania standardowe</a:t>
            </a: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l-PL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Drugi – większe akcje ratowniczo-gaśnicze</a:t>
            </a: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Trzeci – gdy już zaistniała konieczność poszukiwania/ratowania strażaka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8" y="357166"/>
          <a:ext cx="8501121" cy="1097280"/>
        </p:xfrm>
        <a:graphic>
          <a:graphicData uri="http://schemas.openxmlformats.org/drawingml/2006/table">
            <a:tbl>
              <a:tblPr/>
              <a:tblGrid>
                <a:gridCol w="857256"/>
                <a:gridCol w="3184357"/>
                <a:gridCol w="2503446"/>
                <a:gridCol w="1956062"/>
              </a:tblGrid>
              <a:tr h="1832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Poziom</a:t>
                      </a:r>
                      <a:endParaRPr lang="pl-PL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Kiedy tworzony?</a:t>
                      </a:r>
                      <a:endParaRPr lang="pl-PL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Przygotowany sprzęt</a:t>
                      </a:r>
                      <a:endParaRPr lang="pl-PL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Liczebność grupy</a:t>
                      </a:r>
                      <a:endParaRPr lang="pl-PL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Uwagi</a:t>
                      </a:r>
                      <a:endParaRPr lang="pl-PL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57158" y="1643050"/>
          <a:ext cx="8501121" cy="1524000"/>
        </p:xfrm>
        <a:graphic>
          <a:graphicData uri="http://schemas.openxmlformats.org/drawingml/2006/table">
            <a:tbl>
              <a:tblPr/>
              <a:tblGrid>
                <a:gridCol w="857256"/>
                <a:gridCol w="3214710"/>
                <a:gridCol w="2500330"/>
                <a:gridCol w="1928825"/>
              </a:tblGrid>
              <a:tr h="366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4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b="1" u="sng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Wyłącznie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 przypadku, gdy wydzielenie grupy asekuracyjnej uniemożliwiłoby uratowanie życia ludzkiego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brak</a:t>
                      </a:r>
                      <a:endParaRPr lang="pl-PL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36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pl-PL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58" y="3286124"/>
          <a:ext cx="8501121" cy="2745926"/>
        </p:xfrm>
        <a:graphic>
          <a:graphicData uri="http://schemas.openxmlformats.org/drawingml/2006/table">
            <a:tbl>
              <a:tblPr/>
              <a:tblGrid>
                <a:gridCol w="857256"/>
                <a:gridCol w="3214710"/>
                <a:gridCol w="2500330"/>
                <a:gridCol w="1928825"/>
              </a:tblGrid>
              <a:tr h="15308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4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 przypadku niewielkich pożarów ograniczonych do jednego lub kilku niewielkich pomieszczeń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dodatkowy </a:t>
                      </a:r>
                      <a:r>
                        <a:rPr lang="pl-PL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AODO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z maską,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linki asekuracyjne,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podstawowy sprzętu burzący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Minimum 2 strażaków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w tym ewentualnie jeden wykonujący inne zadania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8" y="357166"/>
          <a:ext cx="8501121" cy="1097280"/>
        </p:xfrm>
        <a:graphic>
          <a:graphicData uri="http://schemas.openxmlformats.org/drawingml/2006/table">
            <a:tbl>
              <a:tblPr/>
              <a:tblGrid>
                <a:gridCol w="857256"/>
                <a:gridCol w="3184357"/>
                <a:gridCol w="2503446"/>
                <a:gridCol w="1956062"/>
              </a:tblGrid>
              <a:tr h="1832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Poziom</a:t>
                      </a:r>
                      <a:endParaRPr lang="pl-PL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Kiedy tworzony?</a:t>
                      </a:r>
                      <a:endParaRPr lang="pl-PL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Przygotowany sprzęt</a:t>
                      </a:r>
                      <a:endParaRPr lang="pl-PL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Liczebność grupy</a:t>
                      </a:r>
                      <a:endParaRPr lang="pl-PL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Uwagi</a:t>
                      </a:r>
                      <a:endParaRPr lang="pl-PL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7158" y="1714488"/>
          <a:ext cx="8501124" cy="4876800"/>
        </p:xfrm>
        <a:graphic>
          <a:graphicData uri="http://schemas.openxmlformats.org/drawingml/2006/table">
            <a:tbl>
              <a:tblPr/>
              <a:tblGrid>
                <a:gridCol w="857256"/>
                <a:gridCol w="3214710"/>
                <a:gridCol w="2456658"/>
                <a:gridCol w="1972500"/>
              </a:tblGrid>
              <a:tr h="10528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4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 przypadku dużych pożarów, długotrwałych działań lub dużych stref </a:t>
                      </a:r>
                      <a:r>
                        <a:rPr lang="pl-PL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zagrożenia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jw. oraz dodatkowo w zależności od specyfiki działań: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piły do stali i betonu,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pilarki do drewna, 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dodatkowe </a:t>
                      </a:r>
                      <a:r>
                        <a:rPr lang="pl-PL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AODO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z zapasowymi butlami,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sprzęt hydrauliczny i/lub pneumatyczny,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dodatkowe drabiny przenośne,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kamera termowizyjna itp.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Minimum 4 strażaków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możliwa większa liczba grup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Sprzęt gromadzony na przygotowanych płachtach</a:t>
                      </a:r>
                      <a:endParaRPr lang="pl-PL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8" y="357166"/>
          <a:ext cx="8501121" cy="1097280"/>
        </p:xfrm>
        <a:graphic>
          <a:graphicData uri="http://schemas.openxmlformats.org/drawingml/2006/table">
            <a:tbl>
              <a:tblPr/>
              <a:tblGrid>
                <a:gridCol w="857256"/>
                <a:gridCol w="3184357"/>
                <a:gridCol w="2503446"/>
                <a:gridCol w="1956062"/>
              </a:tblGrid>
              <a:tr h="1832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Poziom</a:t>
                      </a:r>
                      <a:endParaRPr lang="pl-PL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Kiedy tworzony?</a:t>
                      </a:r>
                      <a:endParaRPr lang="pl-PL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Przygotowany sprzęt</a:t>
                      </a:r>
                      <a:endParaRPr lang="pl-PL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Liczebność grupy</a:t>
                      </a:r>
                      <a:endParaRPr lang="pl-PL" sz="2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Uwagi</a:t>
                      </a:r>
                      <a:endParaRPr lang="pl-PL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57158" y="1714488"/>
          <a:ext cx="8501121" cy="4754880"/>
        </p:xfrm>
        <a:graphic>
          <a:graphicData uri="http://schemas.openxmlformats.org/drawingml/2006/table">
            <a:tbl>
              <a:tblPr/>
              <a:tblGrid>
                <a:gridCol w="857256"/>
                <a:gridCol w="3184357"/>
                <a:gridCol w="2503446"/>
                <a:gridCol w="1956062"/>
              </a:tblGrid>
              <a:tr h="882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4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pl-PL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 przypadku konieczności ratowania strażaka</a:t>
                      </a:r>
                      <a:endParaRPr lang="pl-PL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inny dodatkowy sprzęt wymagany do uratowania strażaka, ze szczególnym uwzględnieniem informacji przekazanej przez pierwszą grupę ratunkową</a:t>
                      </a:r>
                      <a:endParaRPr lang="pl-PL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Jak najszybsze stworzenie przynajmniej 2 dodatkowych grup ratunkowych</a:t>
                      </a:r>
                      <a:endParaRPr lang="pl-PL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Niezwłoczne wezwanie na miejsce dodatkowych sił i środków</a:t>
                      </a:r>
                      <a:endParaRPr lang="pl-PL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7772400" cy="623878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Kierującego Akcją Ratowniczą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00034" y="1447800"/>
            <a:ext cx="8186766" cy="552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627496" cy="29289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214678" y="2214554"/>
            <a:ext cx="57864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Gdy tylko okaże się, że konieczne jest podjęcie akcji 	ratowania strażaka, 	należy niezwłocznie 	przejść na trzeci 		poziom koncentracji sił 		i środków szybkiego reagowania</a:t>
            </a:r>
            <a:endParaRPr lang="pl-PL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1052506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dowódcy grupy asekuracyjnej przed wystąpieniem konieczności ratowania strażaka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14348" y="2500306"/>
            <a:ext cx="8001056" cy="392909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Bezpośredni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kontakt z KAR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w celu uzyskania podstawowych informacji o prowadzonych działaniach ratowniczo-gaśniczych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Przygotowanie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potrzebnego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sprzętu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360 -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Obejście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budynku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objętego pożarem dookoła przez całą grupę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Prowadzenie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ciągłego rozpoznania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oraz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monitorowanie korespondencji radiowej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11622"/>
            <a:ext cx="7772400" cy="66910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Uwaga:</a:t>
            </a: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518457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Niniejsza prezentacja stanowi pomoc dydaktyczną do książki pt. „</a:t>
            </a:r>
            <a:r>
              <a:rPr lang="pl-PL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Podstawy zabezpieczenia i ratowania strażaków podczas wewnętrznych działań gaśniczych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” i nie może być interpretowana w oderwaniu od niej.</a:t>
            </a:r>
          </a:p>
          <a:p>
            <a:pPr marL="0" indent="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Informacje zawarte w tej prezentacji są tylko i wyłącznie skrótem informacji zawartych w książce i to w niej opisany został pełny ich sens oraz uzasadnienie.</a:t>
            </a:r>
          </a:p>
          <a:p>
            <a:pPr marL="0" indent="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© Wszelkie prawa zastrzeżone, 2011</a:t>
            </a:r>
          </a:p>
          <a:p>
            <a:pPr marL="0" indent="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Prezentację można wykorzystywać do celów szkoleniowych pod warunkiem nie dokonywania w niej żadnych zmian.</a:t>
            </a:r>
          </a:p>
        </p:txBody>
      </p:sp>
      <p:pic>
        <p:nvPicPr>
          <p:cNvPr id="1026" name="Picture 2" descr="D:\Docs\Res\eRIT\www\book\book_cover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3131603" cy="443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1052506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dowódcy grupy asekuracyjnej przed wystąpieniem konieczności ratowania strażaka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14348" y="2500306"/>
            <a:ext cx="8001056" cy="292895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Ustalenie bądź przypomnienie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podziału ról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w grupie ratunkowej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Ustalanie wstępnych scenariuszy prawdopodobnych działań ratowniczych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Prowadzenie działań wspomagających bezpieczeństwo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2910" y="550070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Zagadnienia te zostały szczegółowo omówione w rozdziale pt. „ Przygotowanie grupy ratunkowej do działań”</a:t>
            </a:r>
            <a:endParaRPr lang="pl-PL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3052770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Przykład: Działania uwzględniające obsadę </a:t>
            </a:r>
            <a:br>
              <a:rPr lang="pl-PL" sz="2800" dirty="0" smtClean="0"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6-osobową (1+2,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1+2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pic>
        <p:nvPicPr>
          <p:cNvPr id="1026" name="Picture 2" descr="Fig_08_01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286412" cy="524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pic>
        <p:nvPicPr>
          <p:cNvPr id="2050" name="Picture 2" descr="Fig_08_02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13188"/>
            <a:ext cx="5568572" cy="53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981068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Przykład: Działania uwzględniające obsadę 10-osobową (1+5, 1+3)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pic>
        <p:nvPicPr>
          <p:cNvPr id="3074" name="Picture 2" descr="Fig_08_03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200" y="1306139"/>
            <a:ext cx="5603882" cy="545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Taktyka i dowodzenie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Kierującego Akcją Ratowniczą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dowódcy grupy ratunkowej przed wejściem do strefy zagrożonej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pierwszej grupy ratunkowej i podział czynności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Dowódcy Odcinka Bojowego Szybkiego Reagowania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9001156" cy="55244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Kierującego Akcją Ratowniczą</a:t>
            </a:r>
          </a:p>
          <a:p>
            <a:pPr lvl="1"/>
            <a:r>
              <a:rPr lang="pl-PL" sz="2800" dirty="0" smtClean="0">
                <a:latin typeface="Arial" pitchFamily="34" charset="0"/>
                <a:cs typeface="Arial" pitchFamily="34" charset="0"/>
              </a:rPr>
              <a:t>Wprowadzenie do działań grupy asekuracyjnej</a:t>
            </a:r>
          </a:p>
          <a:p>
            <a:pPr lvl="1"/>
            <a:r>
              <a:rPr lang="pl-PL" sz="2800" dirty="0" smtClean="0">
                <a:latin typeface="Arial" pitchFamily="34" charset="0"/>
                <a:cs typeface="Arial" pitchFamily="34" charset="0"/>
              </a:rPr>
              <a:t>Natychmiastowe i obligatoryjne wezwanie na miejsce akcji dodatkowych sił i środków:</a:t>
            </a:r>
          </a:p>
          <a:p>
            <a:pPr lvl="2"/>
            <a:r>
              <a:rPr lang="pl-PL" sz="2400" dirty="0" smtClean="0">
                <a:latin typeface="Arial" pitchFamily="34" charset="0"/>
                <a:cs typeface="Arial" pitchFamily="34" charset="0"/>
              </a:rPr>
              <a:t>siły i środki straży pożarnej które przeznaczone zostaną do celów ratowania strażaka w niebezpieczeństwie,</a:t>
            </a:r>
          </a:p>
          <a:p>
            <a:pPr lvl="2"/>
            <a:r>
              <a:rPr lang="pl-PL" sz="2400" dirty="0" smtClean="0">
                <a:latin typeface="Arial" pitchFamily="34" charset="0"/>
                <a:cs typeface="Arial" pitchFamily="34" charset="0"/>
              </a:rPr>
              <a:t>siły i środki straży pożarnej które potrzebne będą do zintensyfikowania akcji gaśniczej</a:t>
            </a:r>
          </a:p>
          <a:p>
            <a:pPr lvl="2"/>
            <a:r>
              <a:rPr lang="pl-PL" sz="2400" dirty="0" smtClean="0">
                <a:latin typeface="Arial" pitchFamily="34" charset="0"/>
                <a:cs typeface="Arial" pitchFamily="34" charset="0"/>
              </a:rPr>
              <a:t>zabezpieczenie medyczne (karetki pogotowia, w uzasadnionych wypadkach wysłanie helikoptera, powiadomienie szpitala itp.)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pic>
        <p:nvPicPr>
          <p:cNvPr id="5122" name="Picture 2" descr="Fig_08_04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4533"/>
            <a:ext cx="5572164" cy="542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Rejestr zmian w prezentacji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4" y="1700808"/>
          <a:ext cx="7632848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248"/>
                <a:gridCol w="3547317"/>
                <a:gridCol w="254428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Data modyfikacji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Naniesione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zmiany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Uwagi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2011.12.15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Pierwsza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publikacja prezentacji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itchFamily="34" charset="0"/>
                          <a:cs typeface="Arial" pitchFamily="34" charset="0"/>
                        </a:rPr>
                        <a:t>2011.12.27</a:t>
                      </a:r>
                      <a:endParaRPr lang="pl-P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itchFamily="34" charset="0"/>
                          <a:cs typeface="Arial" pitchFamily="34" charset="0"/>
                        </a:rPr>
                        <a:t>Poprawiono problem z polskimi</a:t>
                      </a:r>
                      <a:r>
                        <a:rPr lang="pl-PL" sz="1200" baseline="0" dirty="0" smtClean="0">
                          <a:latin typeface="Arial" pitchFamily="34" charset="0"/>
                          <a:cs typeface="Arial" pitchFamily="34" charset="0"/>
                        </a:rPr>
                        <a:t> czcionkami brakującymi na niektórych komputerach</a:t>
                      </a:r>
                      <a:endParaRPr lang="pl-P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itchFamily="34" charset="0"/>
                          <a:cs typeface="Arial" pitchFamily="34" charset="0"/>
                        </a:rPr>
                        <a:t>2014.10.16</a:t>
                      </a:r>
                      <a:endParaRPr lang="pl-P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itchFamily="34" charset="0"/>
                          <a:cs typeface="Arial" pitchFamily="34" charset="0"/>
                        </a:rPr>
                        <a:t>Dodano zdjęcia do przykładu</a:t>
                      </a:r>
                      <a:r>
                        <a:rPr lang="pl-PL" sz="1200" baseline="0" dirty="0" smtClean="0">
                          <a:latin typeface="Arial" pitchFamily="34" charset="0"/>
                          <a:cs typeface="Arial" pitchFamily="34" charset="0"/>
                        </a:rPr>
                        <a:t> z </a:t>
                      </a:r>
                      <a:r>
                        <a:rPr lang="pl-PL" sz="1200" baseline="0" dirty="0" err="1" smtClean="0">
                          <a:latin typeface="Arial" pitchFamily="34" charset="0"/>
                          <a:cs typeface="Arial" pitchFamily="34" charset="0"/>
                        </a:rPr>
                        <a:t>Worchester</a:t>
                      </a:r>
                      <a:endParaRPr lang="pl-P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latin typeface="Arial" pitchFamily="34" charset="0"/>
                          <a:cs typeface="Arial" pitchFamily="34" charset="0"/>
                        </a:rPr>
                        <a:t>2022.05.29</a:t>
                      </a:r>
                      <a:endParaRPr lang="pl-PL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1520" y="5517232"/>
            <a:ext cx="860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Wszelkie zauważone błędy i sugestie prosimy zgłaszać autorom na adres </a:t>
            </a:r>
            <a:r>
              <a:rPr lang="pl-PL" sz="2000" dirty="0" err="1" smtClean="0">
                <a:latin typeface="Arial" pitchFamily="34" charset="0"/>
                <a:cs typeface="Arial" pitchFamily="34" charset="0"/>
                <a:hlinkClick r:id="rId2"/>
              </a:rPr>
              <a:t>ratowaniestrazakow@gmail.com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l-PL" sz="2000" smtClean="0">
                <a:latin typeface="Arial" pitchFamily="34" charset="0"/>
                <a:cs typeface="Arial" pitchFamily="34" charset="0"/>
              </a:rPr>
              <a:t>Najnowsza wersja do pobrania na stronie </a:t>
            </a:r>
            <a:r>
              <a:rPr lang="pl-PL" sz="2000" smtClean="0">
                <a:latin typeface="Arial" pitchFamily="34" charset="0"/>
                <a:cs typeface="Arial" pitchFamily="34" charset="0"/>
                <a:hlinkClick r:id="rId3"/>
              </a:rPr>
              <a:t>http://www.grupaszybkiegoreagowania.strefa.pl/</a:t>
            </a:r>
            <a:endParaRPr lang="pl-PL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143272" cy="2537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214810" y="2285992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Po wezwaniu pomocy przez strażaka lub w przypadku konieczności ratowania strażaka </a:t>
            </a: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ZAWSZE należy zażądać zadysponowania dodatkowych sił i środków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858312" cy="3695712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Kierującego Akcją Ratowniczą</a:t>
            </a:r>
          </a:p>
          <a:p>
            <a:pPr lvl="1"/>
            <a:r>
              <a:rPr lang="pl-PL" sz="2800" dirty="0" smtClean="0">
                <a:latin typeface="Arial" pitchFamily="34" charset="0"/>
                <a:cs typeface="Arial" pitchFamily="34" charset="0"/>
              </a:rPr>
              <a:t>Stworzenie dwóch dodatkowych grup ratunkowych</a:t>
            </a:r>
          </a:p>
          <a:p>
            <a:pPr lvl="1"/>
            <a:r>
              <a:rPr lang="pl-PL" sz="2800" dirty="0" smtClean="0">
                <a:latin typeface="Arial" pitchFamily="34" charset="0"/>
                <a:cs typeface="Arial" pitchFamily="34" charset="0"/>
              </a:rPr>
              <a:t>Wyznaczenie dowódcy odcinka bojowego szybkiego reagowania (DOBSR)</a:t>
            </a:r>
          </a:p>
          <a:p>
            <a:pPr lvl="1"/>
            <a:r>
              <a:rPr lang="pl-PL" sz="2800" dirty="0" smtClean="0">
                <a:latin typeface="Arial" pitchFamily="34" charset="0"/>
                <a:cs typeface="Arial" pitchFamily="34" charset="0"/>
              </a:rPr>
              <a:t>Sprawdzenie ewidencji pozostałych strażaków</a:t>
            </a:r>
          </a:p>
          <a:p>
            <a:pPr lvl="1"/>
            <a:r>
              <a:rPr lang="pl-PL" sz="2800" dirty="0" smtClean="0">
                <a:latin typeface="Arial" pitchFamily="34" charset="0"/>
                <a:cs typeface="Arial" pitchFamily="34" charset="0"/>
              </a:rPr>
              <a:t>Wydzielenie kanału radiowego wyłącznie dla celów akcji ratunkowej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ig_08_05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29140"/>
            <a:ext cx="5675320" cy="55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pic>
        <p:nvPicPr>
          <p:cNvPr id="7170" name="Picture 2" descr="Fig_08_06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464" y="1357298"/>
            <a:ext cx="5502618" cy="536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543956" cy="105250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dowódcy grupy ratunkowej przed wejściem do strefy zagrożonej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Zebranie informacji dotyczących poszkodowanego (ostatnia lokalizacja, charakter zagrożenia, stan poszkodowanego)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Określenie najlepszej drogi dojścia do poszkodowanego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Przekazanie informacji o konieczności sprawienia dodatkowej linii gaśniczej</a:t>
            </a:r>
          </a:p>
          <a:p>
            <a:pPr lvl="1"/>
            <a:r>
              <a:rPr lang="pl-PL" dirty="0" smtClean="0">
                <a:latin typeface="Arial" pitchFamily="34" charset="0"/>
                <a:cs typeface="Arial" pitchFamily="34" charset="0"/>
              </a:rPr>
              <a:t>Sprawdzenie gotowości członków grupy do wejścia do strefy zagrożonej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98106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pierwszej grupy ratunkowej i podział czynności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2919692" cy="23574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857620" y="228599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Najważniejszym zadaniem pierwszej grupy ratunkowej jest odnalezienie poszkodowanego i umożliwienie mu przeżycia do chwili ewakuacji ze strefy zagrożonej</a:t>
            </a:r>
            <a:endParaRPr lang="pl-PL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98106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pierwszej grupy ratunkowej i </a:t>
            </a: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podział czynności dla roty ratunkowej</a:t>
            </a:r>
          </a:p>
        </p:txBody>
      </p:sp>
      <p:pic>
        <p:nvPicPr>
          <p:cNvPr id="9218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711438" cy="278608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357686" y="38576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Strażak niosący aparat oddechowy dla poszkodowanego ma ograniczoną mobilność.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98106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pierwszej grupy ratunkowej i </a:t>
            </a: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podział czynności dla roty ratunkowej</a:t>
            </a:r>
          </a:p>
        </p:txBody>
      </p:sp>
      <p:pic>
        <p:nvPicPr>
          <p:cNvPr id="9218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711438" cy="278608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4357686" y="264318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Strażak niosący aparat oddechowy dla poszkodowanego ma ograniczoną mobilność.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98106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pierwszej grupy ratunkowej i </a:t>
            </a: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podział czynności dla roty ratunkowej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Pomocnik roty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po zaczepieniu swojej linki na zewnątrz strefy zagrożonej powinien podążać przodem przed swoim dowódcą, intensywnie przeszukiwać pomieszczenia w celu odnalezienia poszkodowanego.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Dowódca roty ratunkowej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powinien zabrać dodatkowy aparat oddechowy przeznaczony dla poszkodowanego. Będzie mógł skupić swoją uwagę na całości sytuacji, śledzeniu warunków pożarowych, oraz w miarę potrzeby kierować przeszukaniem prowadzonym przez swojego pomocnika</a:t>
            </a:r>
            <a:endParaRPr lang="pl-PL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98106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pierwszej grupy ratunkowej i </a:t>
            </a: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podział czynności dla zastępu ratunkowego (3, 4 osoby)</a:t>
            </a:r>
          </a:p>
          <a:p>
            <a:pPr lvl="1"/>
            <a:r>
              <a:rPr lang="pl-PL" sz="2800" dirty="0" smtClean="0">
                <a:latin typeface="Arial" pitchFamily="34" charset="0"/>
                <a:cs typeface="Arial" pitchFamily="34" charset="0"/>
              </a:rPr>
              <a:t>Możliwy podział na </a:t>
            </a: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rotę poszukiwawczo-zabezpieczającą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oraz </a:t>
            </a: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rotę ewakuacyjną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Przykład z życia wzięty…</a:t>
            </a:r>
            <a:endParaRPr lang="pl-PL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643050"/>
          <a:ext cx="785818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Arial" pitchFamily="34" charset="0"/>
                          <a:cs typeface="Arial" pitchFamily="34" charset="0"/>
                        </a:rPr>
                        <a:t>Zdarzyło się naprawdę (przykład</a:t>
                      </a:r>
                      <a:r>
                        <a:rPr lang="pl-PL" baseline="0" dirty="0" smtClean="0">
                          <a:latin typeface="Arial" pitchFamily="34" charset="0"/>
                          <a:cs typeface="Arial" pitchFamily="34" charset="0"/>
                        </a:rPr>
                        <a:t> z rozdziału 8)</a:t>
                      </a:r>
                      <a:endParaRPr lang="pl-PL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pl-PL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grudnia 1996 roku w </a:t>
                      </a:r>
                      <a:r>
                        <a:rPr kumimoji="0" lang="pl-PL" sz="2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Worchester</a:t>
                      </a:r>
                      <a:r>
                        <a:rPr kumimoji="0" lang="pl-PL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(USA), sześciu zawodowych strażaków zagubiło się i zginęło na piątej kondygnacji opuszczonego magazynu-chłodni o skomplikowanym układzie pomieszczeń. W momencie gdy do akcji dysponowane były pierwsze zastępy, o godzinie 18.15, pożar rozwijał się już od 30-90 minut.</a:t>
                      </a:r>
                    </a:p>
                    <a:p>
                      <a:pPr algn="just"/>
                      <a:endParaRPr kumimoji="0" lang="pl-PL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Strażacy poszukiwali dwojga bezdomnych oraz prowadzili rozpoznanie warunków pożarowych. Pięciu strażaków dostało rozkaz przeszukania budynku w celu odnalezienia bezdomnych oraz rozpoznania. </a:t>
                      </a:r>
                      <a:r>
                        <a:rPr kumimoji="0" lang="pl-PL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 względu na niezbyt duże zadymienie, nie używano lin poszukiwawczych</a:t>
                      </a:r>
                      <a:r>
                        <a:rPr kumimoji="0" lang="pl-PL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W pewnym momencie jednak czarny i gęsty dym spowodował gwałtowny spadek widoczności i zagubienie się niektórych strażaków. </a:t>
                      </a:r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pic>
        <p:nvPicPr>
          <p:cNvPr id="10242" name="Picture 2" descr="Fig_08_08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429288" cy="528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981068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Dowódcy Odcinka Bojowego Szybkiego Reagowania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71472" y="257174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Funkcja </a:t>
            </a:r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Dowódcy Odcinka Bojowego Szybkiego Reagowania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(DOBSR) jest bardzo ważna i nie należy kojarzyć jej z rolą sprawdzającą się wyłącznie w </a:t>
            </a:r>
            <a:r>
              <a:rPr lang="pl-P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teorii</a:t>
            </a:r>
            <a:endParaRPr lang="pl-P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5720" y="4643446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Kierujący działaniami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(KAR) powinien raczej skupić swoją uwagę na </a:t>
            </a:r>
            <a:r>
              <a:rPr lang="pl-P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całości akcji ratowniczo-gaśniczej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zapewniając odpowiednie siły i środki oraz nie pozwalając na wymknięcie się pożaru spod kontroli.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8786874" cy="1052506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Zadania Dowódcy Odcinka Bojowego Szybkiego Reagowania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2910" y="2571744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Utrzymywanie łączności z dowódcą grupy ratunkowej znajdującej się wewnątrz strefy niebezpiecznej.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Koordynacja działań kolejnych grup ratunkowych.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Utrzymywanie łączności z poszkodowanym.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Łączność z KAR.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Realizacja trzeciego poziomu koncentracji sił i środków szybkiego reagowania.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Taktyka i dowodzenie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grup ratunkowych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grup ratunkowych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643207" cy="2134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428992" y="1571612"/>
            <a:ext cx="51435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Zasada trzech</a:t>
            </a:r>
            <a:r>
              <a:rPr kumimoji="0" lang="pl-PL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odszukania, oceny stanu, zabezpieczenia i ewakuacji poszkodowanego strażaka w strefie niebezpiecznej, w najgorszym wypadku potrzebne będą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minimum trzy 4-osobowe grupy ratunkowe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596" y="607220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porucznik James K. Crawford,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Pittsburgh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Bureau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Fire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(USA),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grup ratunkowych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trzech kolejnych grup ratunkowych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Rotacja grup ratunkowych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grup ratunkowych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552440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trzech kolejnych grup ratunkowych</a:t>
            </a:r>
          </a:p>
        </p:txBody>
      </p:sp>
      <p:pic>
        <p:nvPicPr>
          <p:cNvPr id="1026" name="Picture 2" descr="Fig_08_09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572296" cy="444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grup ratunkowych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552440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Zadania trzech kolejnych grup ratunkowych</a:t>
            </a:r>
          </a:p>
        </p:txBody>
      </p:sp>
      <p:pic>
        <p:nvPicPr>
          <p:cNvPr id="2050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500726" cy="469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grup ratunkowych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552440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Rotacja grup ratunkowych</a:t>
            </a:r>
          </a:p>
        </p:txBody>
      </p:sp>
      <p:pic>
        <p:nvPicPr>
          <p:cNvPr id="4" name="Picture 2" descr="Fig_08_11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429420" cy="415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grup ratunkowych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552440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Rotacja grup ratunkowych</a:t>
            </a:r>
          </a:p>
        </p:txBody>
      </p:sp>
      <p:pic>
        <p:nvPicPr>
          <p:cNvPr id="4098" name="Picture 2" descr="Fig_08_12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572296" cy="447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85728"/>
          <a:ext cx="7858180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448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Zdarzyło się naprawdę (przykład</a:t>
                      </a:r>
                      <a:r>
                        <a:rPr lang="pl-PL" sz="1800" baseline="0" dirty="0" smtClean="0">
                          <a:latin typeface="Arial" pitchFamily="34" charset="0"/>
                          <a:cs typeface="Arial" pitchFamily="34" charset="0"/>
                        </a:rPr>
                        <a:t> z rozdziału 8)</a:t>
                      </a:r>
                      <a:endParaRPr lang="pl-PL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37929">
                <a:tc>
                  <a:txBody>
                    <a:bodyPr/>
                    <a:lstStyle/>
                    <a:p>
                      <a:pPr algn="just"/>
                      <a:r>
                        <a:rPr kumimoji="0" lang="pl-PL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trakcie przeszukania na piątej kondygnacji, dwóch strażaków zagubiło się. O 18.47 jeden z nich nadał wezwanie o pomoc. Zarządzone przez KAR przeliczenie strażaków wykazało, którzy strażacy zagubili się</a:t>
                      </a:r>
                      <a:r>
                        <a:rPr kumimoji="0" lang="pl-PL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Strażacy którzy przybyli na miejsce akcji w ramach drugiego i trzeciego rzutu dostali rozkaz odszukania i ewakuacji zagubionych strażaków oraz osób bezdomnych. </a:t>
                      </a:r>
                    </a:p>
                    <a:p>
                      <a:pPr algn="just"/>
                      <a:endParaRPr kumimoji="0" lang="pl-PL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Podczas tych działań czterech dodatkowych strażaków zgubiło się. </a:t>
                      </a:r>
                    </a:p>
                    <a:p>
                      <a:pPr algn="just"/>
                      <a:endParaRPr kumimoji="0" lang="pl-PL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Dwóch z nich uległo dezorientacji. Nie byli w stanie odnaleźć wyjścia z budynku. O 19.10, jeden z nich powiadomił KAR że potrzebują pomocy w odnalezieniu wyjścia i że kończy im się powietrze. Po czterech minutach strażak ten ponownie nadal wezwanie o pomoc. Dwóch kolejnych strażaków  nie kontaktowało się z KAR ani też nikt nie widział ich wchodzących do budynku.</a:t>
                      </a:r>
                    </a:p>
                    <a:p>
                      <a:pPr algn="just"/>
                      <a:endParaRPr kumimoji="0" lang="pl-PL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kumimoji="0" lang="pl-PL" sz="200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Cała szóstka zginęła.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Taktyka i dowodzenie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KAR po zakończeniu akcji ratowniczej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Zadania KAR po zakończeniu akcji ratowniczej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Przekazanie poszkodowanego zespołowi ratownictwa medycznego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Przeprowadzenie ewidencji wszystkich strażaków na miejscu akcji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Wykonanie dokumentacji zdarzenia dla </a:t>
            </a:r>
            <a:r>
              <a:rPr lang="pl-PL" sz="3200" smtClean="0">
                <a:latin typeface="Arial" pitchFamily="34" charset="0"/>
                <a:cs typeface="Arial" pitchFamily="34" charset="0"/>
              </a:rPr>
              <a:t>celów szkoleniowych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85728"/>
          <a:ext cx="7858180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448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Zdarzyło się naprawdę (przykład</a:t>
                      </a:r>
                      <a:r>
                        <a:rPr lang="pl-PL" sz="1800" baseline="0" dirty="0" smtClean="0">
                          <a:latin typeface="Arial" pitchFamily="34" charset="0"/>
                          <a:cs typeface="Arial" pitchFamily="34" charset="0"/>
                        </a:rPr>
                        <a:t> z rozdziału 8)</a:t>
                      </a:r>
                      <a:endParaRPr lang="pl-PL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37929">
                <a:tc>
                  <a:txBody>
                    <a:bodyPr/>
                    <a:lstStyle/>
                    <a:p>
                      <a:pPr algn="just"/>
                      <a:endParaRPr kumimoji="0" lang="pl-PL" sz="200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commandsafety.com/wp-content/uploads/sites/10/2010/12/Oper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00800" cy="5413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85728"/>
          <a:ext cx="7858180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448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Zdarzyło się naprawdę (przykład</a:t>
                      </a:r>
                      <a:r>
                        <a:rPr lang="pl-PL" sz="1800" baseline="0" dirty="0" smtClean="0">
                          <a:latin typeface="Arial" pitchFamily="34" charset="0"/>
                          <a:cs typeface="Arial" pitchFamily="34" charset="0"/>
                        </a:rPr>
                        <a:t> z rozdziału 8)</a:t>
                      </a:r>
                      <a:endParaRPr lang="pl-PL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37929">
                <a:tc>
                  <a:txBody>
                    <a:bodyPr/>
                    <a:lstStyle/>
                    <a:p>
                      <a:pPr algn="just"/>
                      <a:endParaRPr kumimoji="0" lang="pl-PL" sz="200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514" name="Picture 2" descr="http://api.ning.com/files/Gj*xxivjJXcplXPnxsiJYBnD38u6NVBIRhsV8kBD8ACCaQzeX4JGMgyCl5k1QQ5jcHp5mf0hAZLTWBx59e7kXhECep0VlcF7/fi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124744"/>
            <a:ext cx="699796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285728"/>
          <a:ext cx="7858180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448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Zdarzyło się naprawdę (przykład</a:t>
                      </a:r>
                      <a:r>
                        <a:rPr lang="pl-PL" sz="1800" baseline="0" dirty="0" smtClean="0">
                          <a:latin typeface="Arial" pitchFamily="34" charset="0"/>
                          <a:cs typeface="Arial" pitchFamily="34" charset="0"/>
                        </a:rPr>
                        <a:t> z rozdziału 8)</a:t>
                      </a:r>
                      <a:endParaRPr lang="pl-PL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37929">
                <a:tc>
                  <a:txBody>
                    <a:bodyPr/>
                    <a:lstStyle/>
                    <a:p>
                      <a:pPr algn="just"/>
                      <a:endParaRPr kumimoji="0" lang="pl-PL" sz="200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000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492" name="Picture 4" descr="http://upload.wikimedia.org/wikipedia/en/5/5d/Franklin_Street_Fire_Station_and_firefighters'_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14258" cy="4824536"/>
          </a:xfrm>
          <a:prstGeom prst="rect">
            <a:avLst/>
          </a:prstGeom>
          <a:noFill/>
        </p:spPr>
      </p:pic>
      <p:pic>
        <p:nvPicPr>
          <p:cNvPr id="63494" name="Picture 6" descr="https://31.media.tumblr.com/tumblr_lcv6wrTkIT1qc0b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524250" cy="26479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Taktyka i dowodzenie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przed wezwaniem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Taktyka i dowodzenie 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 wezwaniu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pomocy przez poszkodowanego strażaka</a:t>
            </a:r>
          </a:p>
          <a:p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Współdziałanie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grup ratunkowych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Zadania KAR po zakończeniu akcji ratowniczej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922</TotalTime>
  <Words>1796</Words>
  <Application>Microsoft Office PowerPoint</Application>
  <PresentationFormat>Pokaz na ekranie (4:3)</PresentationFormat>
  <Paragraphs>227</Paragraphs>
  <Slides>51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2" baseType="lpstr">
      <vt:lpstr>Kapitał</vt:lpstr>
      <vt:lpstr>Podstawy zabezpieczenia i ratowania strażaków podczas wewnętrznych działań gaśniczych</vt:lpstr>
      <vt:lpstr>Uwaga:</vt:lpstr>
      <vt:lpstr>Rejestr zmian w prezentacji</vt:lpstr>
      <vt:lpstr>Przykład z życia wzięty…</vt:lpstr>
      <vt:lpstr>Slajd 5</vt:lpstr>
      <vt:lpstr>Slajd 6</vt:lpstr>
      <vt:lpstr>Slajd 7</vt:lpstr>
      <vt:lpstr>Slajd 8</vt:lpstr>
      <vt:lpstr>Taktyka i dowodzenie</vt:lpstr>
      <vt:lpstr>Taktyka i dowodzenie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Slajd 15</vt:lpstr>
      <vt:lpstr>Slajd 16</vt:lpstr>
      <vt:lpstr>Slajd 17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Taktyka i dowodzenie przed wezwaniem pomocy przez poszkodowanego strażaka</vt:lpstr>
      <vt:lpstr>Taktyka i dowodzenie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 po wezwaniu pomocy przez poszkodowanego strażaka</vt:lpstr>
      <vt:lpstr>Taktyka i dowodzenie</vt:lpstr>
      <vt:lpstr>Współdziałanie grup ratunkowych</vt:lpstr>
      <vt:lpstr>Współdziałanie grup ratunkowych</vt:lpstr>
      <vt:lpstr>Współdziałanie grup ratunkowych</vt:lpstr>
      <vt:lpstr>Współdziałanie grup ratunkowych</vt:lpstr>
      <vt:lpstr>Współdziałanie grup ratunkowych</vt:lpstr>
      <vt:lpstr>Współdziałanie grup ratunkowych</vt:lpstr>
      <vt:lpstr>Taktyka i dowodzenie</vt:lpstr>
      <vt:lpstr>Zadania KAR po zakończeniu akcji ratowniczej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zabezpieczenia i ratowania strażaków podczas wewnętrznych działań gaśniczych</dc:title>
  <dc:subject>Metody ewakuacji poszkodowanego strażaka</dc:subject>
  <dc:creator>Witold Nocoń, Szymon Kokot-Góra, Arkadiusz Cytawa, Piotr grzyb</dc:creator>
  <dc:description>Niniejsza prezentacja stanowi pomoc dydaktyczną do książki pt. „Podstawy zabezpieczenia i ratowania strażaków podczas wewnętrznych działań gaśniczych” i nie może być interpretowana w oderwaniu od niej. 
Informacje zawarte w tej prezentacji są tylko i wyłącznie skrótem informacji zawartych w książce i to w niej opisany został pełny ich sens oraz uzasadnienie.</dc:description>
  <cp:lastModifiedBy>Witek</cp:lastModifiedBy>
  <cp:revision>229</cp:revision>
  <dcterms:modified xsi:type="dcterms:W3CDTF">2022-05-29T04:21:00Z</dcterms:modified>
</cp:coreProperties>
</file>