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16" r:id="rId3"/>
    <p:sldId id="315" r:id="rId4"/>
    <p:sldId id="258" r:id="rId5"/>
    <p:sldId id="259" r:id="rId6"/>
    <p:sldId id="260" r:id="rId7"/>
    <p:sldId id="261" r:id="rId8"/>
    <p:sldId id="263" r:id="rId9"/>
    <p:sldId id="257" r:id="rId10"/>
    <p:sldId id="298" r:id="rId11"/>
    <p:sldId id="264" r:id="rId12"/>
    <p:sldId id="309" r:id="rId13"/>
    <p:sldId id="288" r:id="rId14"/>
    <p:sldId id="304" r:id="rId15"/>
    <p:sldId id="270" r:id="rId16"/>
    <p:sldId id="305" r:id="rId17"/>
    <p:sldId id="310" r:id="rId18"/>
    <p:sldId id="299" r:id="rId19"/>
    <p:sldId id="265" r:id="rId20"/>
    <p:sldId id="306" r:id="rId21"/>
    <p:sldId id="290" r:id="rId22"/>
    <p:sldId id="307" r:id="rId23"/>
    <p:sldId id="271" r:id="rId24"/>
    <p:sldId id="289" r:id="rId25"/>
    <p:sldId id="277" r:id="rId26"/>
    <p:sldId id="311" r:id="rId27"/>
    <p:sldId id="278" r:id="rId28"/>
    <p:sldId id="291" r:id="rId29"/>
    <p:sldId id="292" r:id="rId30"/>
    <p:sldId id="308" r:id="rId31"/>
    <p:sldId id="294" r:id="rId32"/>
    <p:sldId id="295" r:id="rId33"/>
    <p:sldId id="293" r:id="rId34"/>
    <p:sldId id="312" r:id="rId35"/>
    <p:sldId id="300" r:id="rId36"/>
    <p:sldId id="266" r:id="rId37"/>
    <p:sldId id="272" r:id="rId38"/>
    <p:sldId id="280" r:id="rId39"/>
    <p:sldId id="313" r:id="rId40"/>
    <p:sldId id="281" r:id="rId41"/>
    <p:sldId id="301" r:id="rId42"/>
    <p:sldId id="267" r:id="rId43"/>
    <p:sldId id="273" r:id="rId44"/>
    <p:sldId id="282" r:id="rId45"/>
    <p:sldId id="296" r:id="rId46"/>
    <p:sldId id="283" r:id="rId47"/>
    <p:sldId id="302" r:id="rId48"/>
    <p:sldId id="268" r:id="rId49"/>
    <p:sldId id="274" r:id="rId50"/>
    <p:sldId id="285" r:id="rId51"/>
    <p:sldId id="314" r:id="rId52"/>
    <p:sldId id="303" r:id="rId53"/>
    <p:sldId id="269" r:id="rId54"/>
    <p:sldId id="287" r:id="rId55"/>
    <p:sldId id="275" r:id="rId5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61000" autoAdjust="0"/>
  </p:normalViewPr>
  <p:slideViewPr>
    <p:cSldViewPr>
      <p:cViewPr>
        <p:scale>
          <a:sx n="100" d="100"/>
          <a:sy n="100" d="100"/>
        </p:scale>
        <p:origin x="-1944" y="-4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991E6-F4C2-48E5-954D-4D99D79EBE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B8F8ECD6-0FC5-4279-BBE7-1C69AE7FB14F}">
      <dgm:prSet phldrT="[Tekst]" custT="1"/>
      <dgm:spPr/>
      <dgm:t>
        <a:bodyPr/>
        <a:lstStyle/>
        <a:p>
          <a:r>
            <a:rPr lang="pl-PL" sz="2800" b="1" u="sng" dirty="0" smtClean="0">
              <a:latin typeface="Arial" pitchFamily="34" charset="0"/>
              <a:cs typeface="Arial" pitchFamily="34" charset="0"/>
            </a:rPr>
            <a:t>Przeszukanie</a:t>
          </a:r>
          <a:endParaRPr lang="pl-PL" sz="2800" b="1" u="sng" dirty="0">
            <a:latin typeface="Arial" pitchFamily="34" charset="0"/>
            <a:cs typeface="Arial" pitchFamily="34" charset="0"/>
          </a:endParaRPr>
        </a:p>
      </dgm:t>
    </dgm:pt>
    <dgm:pt modelId="{BF841749-3705-42FA-9403-2E94BCCF7B38}" type="parTrans" cxnId="{AFCA53E0-873D-4075-9165-DBB5C481A97D}">
      <dgm:prSet/>
      <dgm:spPr/>
      <dgm:t>
        <a:bodyPr/>
        <a:lstStyle/>
        <a:p>
          <a:endParaRPr lang="pl-PL"/>
        </a:p>
      </dgm:t>
    </dgm:pt>
    <dgm:pt modelId="{014C193F-DD71-4660-B561-B3BB8BC68D4C}" type="sibTrans" cxnId="{AFCA53E0-873D-4075-9165-DBB5C481A97D}">
      <dgm:prSet/>
      <dgm:spPr/>
      <dgm:t>
        <a:bodyPr/>
        <a:lstStyle/>
        <a:p>
          <a:endParaRPr lang="pl-PL"/>
        </a:p>
      </dgm:t>
    </dgm:pt>
    <dgm:pt modelId="{172C61F5-7271-42CC-858C-30C8187EE0F9}">
      <dgm:prSet phldrT="[Tekst]"/>
      <dgm:spPr/>
      <dgm:t>
        <a:bodyPr/>
        <a:lstStyle/>
        <a:p>
          <a:r>
            <a:rPr lang="pl-PL" b="1" u="sng" dirty="0" smtClean="0">
              <a:latin typeface="Arial" pitchFamily="34" charset="0"/>
              <a:cs typeface="Arial" pitchFamily="34" charset="0"/>
            </a:rPr>
            <a:t>Przeszukanie bojem</a:t>
          </a:r>
        </a:p>
        <a:p>
          <a:endParaRPr lang="pl-PL" dirty="0" smtClean="0">
            <a:latin typeface="Arial" pitchFamily="34" charset="0"/>
            <a:cs typeface="Arial" pitchFamily="34" charset="0"/>
          </a:endParaRPr>
        </a:p>
        <a:p>
          <a:r>
            <a:rPr lang="en-US" dirty="0" err="1" smtClean="0">
              <a:latin typeface="Arial" pitchFamily="34" charset="0"/>
              <a:cs typeface="Arial" pitchFamily="34" charset="0"/>
            </a:rPr>
            <a:t>sprawne</a:t>
          </a:r>
          <a:r>
            <a:rPr lang="en-US" dirty="0" smtClean="0">
              <a:latin typeface="Arial" pitchFamily="34" charset="0"/>
              <a:cs typeface="Arial" pitchFamily="34" charset="0"/>
            </a:rPr>
            <a:t> </a:t>
          </a:r>
          <a:r>
            <a:rPr lang="en-US" dirty="0" err="1" smtClean="0">
              <a:latin typeface="Arial" pitchFamily="34" charset="0"/>
              <a:cs typeface="Arial" pitchFamily="34" charset="0"/>
            </a:rPr>
            <a:t>sprawdzenie</a:t>
          </a:r>
          <a:r>
            <a:rPr lang="en-US" dirty="0" smtClean="0">
              <a:latin typeface="Arial" pitchFamily="34" charset="0"/>
              <a:cs typeface="Arial" pitchFamily="34" charset="0"/>
            </a:rPr>
            <a:t> </a:t>
          </a:r>
          <a:r>
            <a:rPr lang="en-US" dirty="0" err="1" smtClean="0">
              <a:latin typeface="Arial" pitchFamily="34" charset="0"/>
              <a:cs typeface="Arial" pitchFamily="34" charset="0"/>
            </a:rPr>
            <a:t>wnętrz</a:t>
          </a:r>
          <a:r>
            <a:rPr lang="en-US" dirty="0" smtClean="0">
              <a:latin typeface="Arial" pitchFamily="34" charset="0"/>
              <a:cs typeface="Arial" pitchFamily="34" charset="0"/>
            </a:rPr>
            <a:t> w </a:t>
          </a:r>
          <a:r>
            <a:rPr lang="en-US" dirty="0" err="1" smtClean="0">
              <a:latin typeface="Arial" pitchFamily="34" charset="0"/>
              <a:cs typeface="Arial" pitchFamily="34" charset="0"/>
            </a:rPr>
            <a:t>poszukiwaniu</a:t>
          </a:r>
          <a:r>
            <a:rPr lang="en-US" dirty="0" smtClean="0">
              <a:latin typeface="Arial" pitchFamily="34" charset="0"/>
              <a:cs typeface="Arial" pitchFamily="34" charset="0"/>
            </a:rPr>
            <a:t> </a:t>
          </a:r>
          <a:r>
            <a:rPr lang="en-US" dirty="0" err="1" smtClean="0">
              <a:latin typeface="Arial" pitchFamily="34" charset="0"/>
              <a:cs typeface="Arial" pitchFamily="34" charset="0"/>
            </a:rPr>
            <a:t>poszkodowanych</a:t>
          </a:r>
          <a:r>
            <a:rPr lang="en-US" dirty="0" smtClean="0">
              <a:latin typeface="Arial" pitchFamily="34" charset="0"/>
              <a:cs typeface="Arial" pitchFamily="34" charset="0"/>
            </a:rPr>
            <a:t>, </a:t>
          </a:r>
          <a:r>
            <a:rPr lang="en-US" dirty="0" err="1" smtClean="0">
              <a:latin typeface="Arial" pitchFamily="34" charset="0"/>
              <a:cs typeface="Arial" pitchFamily="34" charset="0"/>
            </a:rPr>
            <a:t>przed</a:t>
          </a:r>
          <a:r>
            <a:rPr lang="en-US" dirty="0" smtClean="0">
              <a:latin typeface="Arial" pitchFamily="34" charset="0"/>
              <a:cs typeface="Arial" pitchFamily="34" charset="0"/>
            </a:rPr>
            <a:t> </a:t>
          </a:r>
          <a:r>
            <a:rPr lang="en-US" dirty="0" err="1" smtClean="0">
              <a:latin typeface="Arial" pitchFamily="34" charset="0"/>
              <a:cs typeface="Arial" pitchFamily="34" charset="0"/>
            </a:rPr>
            <a:t>uzyskaniem</a:t>
          </a:r>
          <a:r>
            <a:rPr lang="en-US" dirty="0" smtClean="0">
              <a:latin typeface="Arial" pitchFamily="34" charset="0"/>
              <a:cs typeface="Arial" pitchFamily="34" charset="0"/>
            </a:rPr>
            <a:t> </a:t>
          </a:r>
          <a:r>
            <a:rPr lang="en-US" dirty="0" err="1" smtClean="0">
              <a:latin typeface="Arial" pitchFamily="34" charset="0"/>
              <a:cs typeface="Arial" pitchFamily="34" charset="0"/>
            </a:rPr>
            <a:t>kontroli</a:t>
          </a:r>
          <a:r>
            <a:rPr lang="en-US" dirty="0" smtClean="0">
              <a:latin typeface="Arial" pitchFamily="34" charset="0"/>
              <a:cs typeface="Arial" pitchFamily="34" charset="0"/>
            </a:rPr>
            <a:t> </a:t>
          </a:r>
          <a:r>
            <a:rPr lang="en-US" dirty="0" err="1" smtClean="0">
              <a:latin typeface="Arial" pitchFamily="34" charset="0"/>
              <a:cs typeface="Arial" pitchFamily="34" charset="0"/>
            </a:rPr>
            <a:t>nad</a:t>
          </a:r>
          <a:r>
            <a:rPr lang="en-US" dirty="0" smtClean="0">
              <a:latin typeface="Arial" pitchFamily="34" charset="0"/>
              <a:cs typeface="Arial" pitchFamily="34" charset="0"/>
            </a:rPr>
            <a:t> </a:t>
          </a:r>
          <a:r>
            <a:rPr lang="en-US" dirty="0" err="1" smtClean="0">
              <a:latin typeface="Arial" pitchFamily="34" charset="0"/>
              <a:cs typeface="Arial" pitchFamily="34" charset="0"/>
            </a:rPr>
            <a:t>pożarem</a:t>
          </a:r>
          <a:r>
            <a:rPr lang="pl-PL" dirty="0" smtClean="0">
              <a:latin typeface="Arial" pitchFamily="34" charset="0"/>
              <a:cs typeface="Arial" pitchFamily="34" charset="0"/>
            </a:rPr>
            <a:t>.</a:t>
          </a:r>
          <a:endParaRPr lang="pl-PL" dirty="0">
            <a:latin typeface="Arial" pitchFamily="34" charset="0"/>
            <a:cs typeface="Arial" pitchFamily="34" charset="0"/>
          </a:endParaRPr>
        </a:p>
      </dgm:t>
    </dgm:pt>
    <dgm:pt modelId="{70AE7033-9867-4E7C-83DA-D32DA6D212D5}" type="parTrans" cxnId="{7948D2C0-1354-45CF-9D26-ED027C676903}">
      <dgm:prSet/>
      <dgm:spPr/>
      <dgm:t>
        <a:bodyPr/>
        <a:lstStyle/>
        <a:p>
          <a:endParaRPr lang="pl-PL">
            <a:latin typeface="Arial" pitchFamily="34" charset="0"/>
            <a:cs typeface="Arial" pitchFamily="34" charset="0"/>
          </a:endParaRPr>
        </a:p>
      </dgm:t>
    </dgm:pt>
    <dgm:pt modelId="{560F1D9D-763B-44F3-BE4A-C09AFAB3E3E2}" type="sibTrans" cxnId="{7948D2C0-1354-45CF-9D26-ED027C676903}">
      <dgm:prSet/>
      <dgm:spPr/>
      <dgm:t>
        <a:bodyPr/>
        <a:lstStyle/>
        <a:p>
          <a:endParaRPr lang="pl-PL"/>
        </a:p>
      </dgm:t>
    </dgm:pt>
    <dgm:pt modelId="{077C8CFD-449B-4675-888B-069BB9725E2F}">
      <dgm:prSet phldrT="[Tekst]"/>
      <dgm:spPr/>
      <dgm:t>
        <a:bodyPr/>
        <a:lstStyle/>
        <a:p>
          <a:endParaRPr lang="pl-PL" b="1" u="sng" dirty="0" smtClean="0">
            <a:latin typeface="Arial" pitchFamily="34" charset="0"/>
            <a:cs typeface="Arial" pitchFamily="34" charset="0"/>
          </a:endParaRPr>
        </a:p>
        <a:p>
          <a:r>
            <a:rPr lang="en-US" b="1" u="sng" dirty="0" err="1" smtClean="0">
              <a:latin typeface="Arial" pitchFamily="34" charset="0"/>
              <a:cs typeface="Arial" pitchFamily="34" charset="0"/>
            </a:rPr>
            <a:t>Przeszukanie</a:t>
          </a:r>
          <a:r>
            <a:rPr lang="en-US" b="1" u="sng" dirty="0" smtClean="0">
              <a:latin typeface="Arial" pitchFamily="34" charset="0"/>
              <a:cs typeface="Arial" pitchFamily="34" charset="0"/>
            </a:rPr>
            <a:t> </a:t>
          </a:r>
          <a:r>
            <a:rPr lang="en-US" b="1" u="sng" dirty="0" err="1" smtClean="0">
              <a:latin typeface="Arial" pitchFamily="34" charset="0"/>
              <a:cs typeface="Arial" pitchFamily="34" charset="0"/>
            </a:rPr>
            <a:t>szczegółowe</a:t>
          </a:r>
          <a:endParaRPr lang="pl-PL" dirty="0" smtClean="0">
            <a:latin typeface="Arial" pitchFamily="34" charset="0"/>
            <a:cs typeface="Arial" pitchFamily="34" charset="0"/>
          </a:endParaRPr>
        </a:p>
        <a:p>
          <a:r>
            <a:rPr lang="pl-PL" dirty="0" err="1" smtClean="0">
              <a:latin typeface="Arial" pitchFamily="34" charset="0"/>
              <a:cs typeface="Arial" pitchFamily="34" charset="0"/>
            </a:rPr>
            <a:t>r</a:t>
          </a:r>
          <a:r>
            <a:rPr lang="en-US" dirty="0" err="1" smtClean="0">
              <a:latin typeface="Arial" pitchFamily="34" charset="0"/>
              <a:cs typeface="Arial" pitchFamily="34" charset="0"/>
            </a:rPr>
            <a:t>ozwinięcie</a:t>
          </a:r>
          <a:r>
            <a:rPr lang="pl-PL" dirty="0" smtClean="0">
              <a:latin typeface="Arial" pitchFamily="34" charset="0"/>
              <a:cs typeface="Arial" pitchFamily="34" charset="0"/>
            </a:rPr>
            <a:t> lub </a:t>
          </a:r>
          <a:r>
            <a:rPr lang="en-US" dirty="0" err="1" smtClean="0">
              <a:latin typeface="Arial" pitchFamily="34" charset="0"/>
              <a:cs typeface="Arial" pitchFamily="34" charset="0"/>
            </a:rPr>
            <a:t>kontynuacj</a:t>
          </a:r>
          <a:r>
            <a:rPr lang="pl-PL" dirty="0" smtClean="0">
              <a:latin typeface="Arial" pitchFamily="34" charset="0"/>
              <a:cs typeface="Arial" pitchFamily="34" charset="0"/>
            </a:rPr>
            <a:t>a</a:t>
          </a:r>
          <a:r>
            <a:rPr lang="en-US" dirty="0" smtClean="0">
              <a:latin typeface="Arial" pitchFamily="34" charset="0"/>
              <a:cs typeface="Arial" pitchFamily="34" charset="0"/>
            </a:rPr>
            <a:t> </a:t>
          </a:r>
          <a:r>
            <a:rPr lang="en-US" dirty="0" err="1" smtClean="0">
              <a:latin typeface="Arial" pitchFamily="34" charset="0"/>
              <a:cs typeface="Arial" pitchFamily="34" charset="0"/>
            </a:rPr>
            <a:t>przeszukania</a:t>
          </a:r>
          <a:r>
            <a:rPr lang="en-US" dirty="0" smtClean="0">
              <a:latin typeface="Arial" pitchFamily="34" charset="0"/>
              <a:cs typeface="Arial" pitchFamily="34" charset="0"/>
            </a:rPr>
            <a:t> </a:t>
          </a:r>
          <a:r>
            <a:rPr lang="en-US" dirty="0" err="1" smtClean="0">
              <a:latin typeface="Arial" pitchFamily="34" charset="0"/>
              <a:cs typeface="Arial" pitchFamily="34" charset="0"/>
            </a:rPr>
            <a:t>bojem</a:t>
          </a:r>
          <a:r>
            <a:rPr lang="pl-PL" dirty="0" smtClean="0">
              <a:latin typeface="Arial" pitchFamily="34" charset="0"/>
              <a:cs typeface="Arial" pitchFamily="34" charset="0"/>
            </a:rPr>
            <a:t>, </a:t>
          </a:r>
          <a:r>
            <a:rPr lang="en-US" dirty="0" err="1" smtClean="0">
              <a:latin typeface="Arial" pitchFamily="34" charset="0"/>
              <a:cs typeface="Arial" pitchFamily="34" charset="0"/>
            </a:rPr>
            <a:t>dokładn</a:t>
          </a:r>
          <a:r>
            <a:rPr lang="pl-PL" dirty="0" smtClean="0">
              <a:latin typeface="Arial" pitchFamily="34" charset="0"/>
              <a:cs typeface="Arial" pitchFamily="34" charset="0"/>
            </a:rPr>
            <a:t>e</a:t>
          </a:r>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pl-PL" dirty="0" smtClean="0">
              <a:latin typeface="Arial" pitchFamily="34" charset="0"/>
              <a:cs typeface="Arial" pitchFamily="34" charset="0"/>
            </a:rPr>
            <a:t> </a:t>
          </a:r>
          <a:r>
            <a:rPr lang="en-US" dirty="0" err="1" smtClean="0">
              <a:latin typeface="Arial" pitchFamily="34" charset="0"/>
              <a:cs typeface="Arial" pitchFamily="34" charset="0"/>
            </a:rPr>
            <a:t>systematyczn</a:t>
          </a:r>
          <a:r>
            <a:rPr lang="pl-PL" dirty="0" smtClean="0">
              <a:latin typeface="Arial" pitchFamily="34" charset="0"/>
              <a:cs typeface="Arial" pitchFamily="34" charset="0"/>
            </a:rPr>
            <a:t>e</a:t>
          </a:r>
          <a:r>
            <a:rPr lang="en-US" dirty="0" smtClean="0">
              <a:latin typeface="Arial" pitchFamily="34" charset="0"/>
              <a:cs typeface="Arial" pitchFamily="34" charset="0"/>
            </a:rPr>
            <a:t> </a:t>
          </a:r>
          <a:r>
            <a:rPr lang="en-US" dirty="0" err="1" smtClean="0">
              <a:latin typeface="Arial" pitchFamily="34" charset="0"/>
              <a:cs typeface="Arial" pitchFamily="34" charset="0"/>
            </a:rPr>
            <a:t>przeszukani</a:t>
          </a:r>
          <a:r>
            <a:rPr lang="pl-PL" dirty="0" smtClean="0">
              <a:latin typeface="Arial" pitchFamily="34" charset="0"/>
              <a:cs typeface="Arial" pitchFamily="34" charset="0"/>
            </a:rPr>
            <a:t>e</a:t>
          </a:r>
          <a:r>
            <a:rPr lang="en-US" dirty="0" smtClean="0">
              <a:latin typeface="Arial" pitchFamily="34" charset="0"/>
              <a:cs typeface="Arial" pitchFamily="34" charset="0"/>
            </a:rPr>
            <a:t> </a:t>
          </a:r>
          <a:r>
            <a:rPr lang="en-US" dirty="0" err="1" smtClean="0">
              <a:latin typeface="Arial" pitchFamily="34" charset="0"/>
              <a:cs typeface="Arial" pitchFamily="34" charset="0"/>
            </a:rPr>
            <a:t>terenu</a:t>
          </a:r>
          <a:r>
            <a:rPr lang="en-US" dirty="0" smtClean="0">
              <a:latin typeface="Arial" pitchFamily="34" charset="0"/>
              <a:cs typeface="Arial" pitchFamily="34" charset="0"/>
            </a:rPr>
            <a:t> </a:t>
          </a:r>
          <a:r>
            <a:rPr lang="en-US" dirty="0" err="1" smtClean="0">
              <a:latin typeface="Arial" pitchFamily="34" charset="0"/>
              <a:cs typeface="Arial" pitchFamily="34" charset="0"/>
            </a:rPr>
            <a:t>pożaru</a:t>
          </a:r>
          <a:r>
            <a:rPr lang="en-US" dirty="0" smtClean="0">
              <a:latin typeface="Arial" pitchFamily="34" charset="0"/>
              <a:cs typeface="Arial" pitchFamily="34" charset="0"/>
            </a:rPr>
            <a:t> </a:t>
          </a:r>
          <a:r>
            <a:rPr lang="en-US" dirty="0" err="1" smtClean="0">
              <a:latin typeface="Arial" pitchFamily="34" charset="0"/>
              <a:cs typeface="Arial" pitchFamily="34" charset="0"/>
            </a:rPr>
            <a:t>oraz</a:t>
          </a:r>
          <a:r>
            <a:rPr lang="en-US" dirty="0" smtClean="0">
              <a:latin typeface="Arial" pitchFamily="34" charset="0"/>
              <a:cs typeface="Arial" pitchFamily="34" charset="0"/>
            </a:rPr>
            <a:t> </a:t>
          </a:r>
          <a:r>
            <a:rPr lang="en-US" dirty="0" err="1" smtClean="0">
              <a:latin typeface="Arial" pitchFamily="34" charset="0"/>
              <a:cs typeface="Arial" pitchFamily="34" charset="0"/>
            </a:rPr>
            <a:t>najbliższych</a:t>
          </a:r>
          <a:r>
            <a:rPr lang="en-US" dirty="0" smtClean="0">
              <a:latin typeface="Arial" pitchFamily="34" charset="0"/>
              <a:cs typeface="Arial" pitchFamily="34" charset="0"/>
            </a:rPr>
            <a:t> </a:t>
          </a:r>
          <a:r>
            <a:rPr lang="en-US" dirty="0" err="1" smtClean="0">
              <a:latin typeface="Arial" pitchFamily="34" charset="0"/>
              <a:cs typeface="Arial" pitchFamily="34" charset="0"/>
            </a:rPr>
            <a:t>obszarów</a:t>
          </a:r>
          <a:r>
            <a:rPr lang="en-US" dirty="0" smtClean="0">
              <a:latin typeface="Arial" pitchFamily="34" charset="0"/>
              <a:cs typeface="Arial" pitchFamily="34" charset="0"/>
            </a:rPr>
            <a:t>, </a:t>
          </a:r>
          <a:r>
            <a:rPr lang="en-US" dirty="0" err="1" smtClean="0">
              <a:latin typeface="Arial" pitchFamily="34" charset="0"/>
              <a:cs typeface="Arial" pitchFamily="34" charset="0"/>
            </a:rPr>
            <a:t>prowadzon</a:t>
          </a:r>
          <a:r>
            <a:rPr lang="pl-PL" dirty="0" smtClean="0">
              <a:latin typeface="Arial" pitchFamily="34" charset="0"/>
              <a:cs typeface="Arial" pitchFamily="34" charset="0"/>
            </a:rPr>
            <a:t>e</a:t>
          </a:r>
          <a:r>
            <a:rPr lang="en-US" dirty="0" smtClean="0">
              <a:latin typeface="Arial" pitchFamily="34" charset="0"/>
              <a:cs typeface="Arial" pitchFamily="34" charset="0"/>
            </a:rPr>
            <a:t> w </a:t>
          </a:r>
          <a:r>
            <a:rPr lang="en-US" dirty="0" err="1" smtClean="0">
              <a:latin typeface="Arial" pitchFamily="34" charset="0"/>
              <a:cs typeface="Arial" pitchFamily="34" charset="0"/>
            </a:rPr>
            <a:t>trakcie</a:t>
          </a:r>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en-US" dirty="0" smtClean="0">
              <a:latin typeface="Arial" pitchFamily="34" charset="0"/>
              <a:cs typeface="Arial" pitchFamily="34" charset="0"/>
            </a:rPr>
            <a:t> </a:t>
          </a:r>
          <a:r>
            <a:rPr lang="en-US" dirty="0" err="1" smtClean="0">
              <a:latin typeface="Arial" pitchFamily="34" charset="0"/>
              <a:cs typeface="Arial" pitchFamily="34" charset="0"/>
            </a:rPr>
            <a:t>po</a:t>
          </a:r>
          <a:r>
            <a:rPr lang="en-US" dirty="0" smtClean="0">
              <a:latin typeface="Arial" pitchFamily="34" charset="0"/>
              <a:cs typeface="Arial" pitchFamily="34" charset="0"/>
            </a:rPr>
            <a:t> </a:t>
          </a:r>
          <a:r>
            <a:rPr lang="en-US" dirty="0" err="1" smtClean="0">
              <a:latin typeface="Arial" pitchFamily="34" charset="0"/>
              <a:cs typeface="Arial" pitchFamily="34" charset="0"/>
            </a:rPr>
            <a:t>uzyskaniu</a:t>
          </a:r>
          <a:r>
            <a:rPr lang="en-US" dirty="0" smtClean="0">
              <a:latin typeface="Arial" pitchFamily="34" charset="0"/>
              <a:cs typeface="Arial" pitchFamily="34" charset="0"/>
            </a:rPr>
            <a:t> </a:t>
          </a:r>
          <a:r>
            <a:rPr lang="en-US" dirty="0" err="1" smtClean="0">
              <a:latin typeface="Arial" pitchFamily="34" charset="0"/>
              <a:cs typeface="Arial" pitchFamily="34" charset="0"/>
            </a:rPr>
            <a:t>kontroli</a:t>
          </a:r>
          <a:r>
            <a:rPr lang="en-US" dirty="0" smtClean="0">
              <a:latin typeface="Arial" pitchFamily="34" charset="0"/>
              <a:cs typeface="Arial" pitchFamily="34" charset="0"/>
            </a:rPr>
            <a:t> </a:t>
          </a:r>
          <a:r>
            <a:rPr lang="en-US" dirty="0" err="1" smtClean="0">
              <a:latin typeface="Arial" pitchFamily="34" charset="0"/>
              <a:cs typeface="Arial" pitchFamily="34" charset="0"/>
            </a:rPr>
            <a:t>nad</a:t>
          </a:r>
          <a:r>
            <a:rPr lang="en-US" dirty="0" smtClean="0">
              <a:latin typeface="Arial" pitchFamily="34" charset="0"/>
              <a:cs typeface="Arial" pitchFamily="34" charset="0"/>
            </a:rPr>
            <a:t> </a:t>
          </a:r>
          <a:r>
            <a:rPr lang="en-US" dirty="0" err="1" smtClean="0">
              <a:latin typeface="Arial" pitchFamily="34" charset="0"/>
              <a:cs typeface="Arial" pitchFamily="34" charset="0"/>
            </a:rPr>
            <a:t>pożarem</a:t>
          </a:r>
          <a:r>
            <a:rPr lang="en-US" dirty="0" smtClean="0">
              <a:latin typeface="Arial" pitchFamily="34" charset="0"/>
              <a:cs typeface="Arial" pitchFamily="34" charset="0"/>
            </a:rPr>
            <a:t>. </a:t>
          </a:r>
          <a:endParaRPr lang="pl-PL" dirty="0">
            <a:latin typeface="Arial" pitchFamily="34" charset="0"/>
            <a:cs typeface="Arial" pitchFamily="34" charset="0"/>
          </a:endParaRPr>
        </a:p>
      </dgm:t>
    </dgm:pt>
    <dgm:pt modelId="{B077DC8F-C57F-44F2-B20C-25DBAC07F0F7}" type="parTrans" cxnId="{BF86C5B6-5138-428C-8E83-D94F5F14231A}">
      <dgm:prSet/>
      <dgm:spPr/>
      <dgm:t>
        <a:bodyPr/>
        <a:lstStyle/>
        <a:p>
          <a:endParaRPr lang="pl-PL">
            <a:latin typeface="Arial" pitchFamily="34" charset="0"/>
            <a:cs typeface="Arial" pitchFamily="34" charset="0"/>
          </a:endParaRPr>
        </a:p>
      </dgm:t>
    </dgm:pt>
    <dgm:pt modelId="{9828536A-0176-48E3-AFB7-644F7351AD6C}" type="sibTrans" cxnId="{BF86C5B6-5138-428C-8E83-D94F5F14231A}">
      <dgm:prSet/>
      <dgm:spPr/>
      <dgm:t>
        <a:bodyPr/>
        <a:lstStyle/>
        <a:p>
          <a:endParaRPr lang="pl-PL"/>
        </a:p>
      </dgm:t>
    </dgm:pt>
    <dgm:pt modelId="{85F18CE0-CAA9-4BB9-B86B-E01A9F7ECE13}" type="pres">
      <dgm:prSet presAssocID="{DF0991E6-F4C2-48E5-954D-4D99D79EBE1A}" presName="hierChild1" presStyleCnt="0">
        <dgm:presLayoutVars>
          <dgm:orgChart val="1"/>
          <dgm:chPref val="1"/>
          <dgm:dir/>
          <dgm:animOne val="branch"/>
          <dgm:animLvl val="lvl"/>
          <dgm:resizeHandles/>
        </dgm:presLayoutVars>
      </dgm:prSet>
      <dgm:spPr/>
      <dgm:t>
        <a:bodyPr/>
        <a:lstStyle/>
        <a:p>
          <a:endParaRPr lang="pl-PL"/>
        </a:p>
      </dgm:t>
    </dgm:pt>
    <dgm:pt modelId="{46F30CDE-16D1-4C32-BF51-7DC4078CE02D}" type="pres">
      <dgm:prSet presAssocID="{B8F8ECD6-0FC5-4279-BBE7-1C69AE7FB14F}" presName="hierRoot1" presStyleCnt="0">
        <dgm:presLayoutVars>
          <dgm:hierBranch val="init"/>
        </dgm:presLayoutVars>
      </dgm:prSet>
      <dgm:spPr/>
    </dgm:pt>
    <dgm:pt modelId="{705BDC6A-E130-4C28-A69A-A17FF1E43247}" type="pres">
      <dgm:prSet presAssocID="{B8F8ECD6-0FC5-4279-BBE7-1C69AE7FB14F}" presName="rootComposite1" presStyleCnt="0"/>
      <dgm:spPr/>
    </dgm:pt>
    <dgm:pt modelId="{A6DEC5EB-EDBE-4AB0-B80E-98A19E3DD48E}" type="pres">
      <dgm:prSet presAssocID="{B8F8ECD6-0FC5-4279-BBE7-1C69AE7FB14F}" presName="rootText1" presStyleLbl="node0" presStyleIdx="0" presStyleCnt="1" custScaleX="82079" custScaleY="76751" custLinFactNeighborX="762" custLinFactNeighborY="-6750">
        <dgm:presLayoutVars>
          <dgm:chPref val="3"/>
        </dgm:presLayoutVars>
      </dgm:prSet>
      <dgm:spPr/>
      <dgm:t>
        <a:bodyPr/>
        <a:lstStyle/>
        <a:p>
          <a:endParaRPr lang="pl-PL"/>
        </a:p>
      </dgm:t>
    </dgm:pt>
    <dgm:pt modelId="{BE1D6DF5-FC94-4AB3-B8E7-14CB60B261F0}" type="pres">
      <dgm:prSet presAssocID="{B8F8ECD6-0FC5-4279-BBE7-1C69AE7FB14F}" presName="rootConnector1" presStyleLbl="node1" presStyleIdx="0" presStyleCnt="0"/>
      <dgm:spPr/>
      <dgm:t>
        <a:bodyPr/>
        <a:lstStyle/>
        <a:p>
          <a:endParaRPr lang="pl-PL"/>
        </a:p>
      </dgm:t>
    </dgm:pt>
    <dgm:pt modelId="{C770F83D-1AA1-4AA7-A312-E7A16D9D5756}" type="pres">
      <dgm:prSet presAssocID="{B8F8ECD6-0FC5-4279-BBE7-1C69AE7FB14F}" presName="hierChild2" presStyleCnt="0"/>
      <dgm:spPr/>
    </dgm:pt>
    <dgm:pt modelId="{5CEEAD29-DAA2-4969-A0DA-00EDEFC0D9FF}" type="pres">
      <dgm:prSet presAssocID="{70AE7033-9867-4E7C-83DA-D32DA6D212D5}" presName="Name37" presStyleLbl="parChTrans1D2" presStyleIdx="0" presStyleCnt="2"/>
      <dgm:spPr/>
      <dgm:t>
        <a:bodyPr/>
        <a:lstStyle/>
        <a:p>
          <a:endParaRPr lang="pl-PL"/>
        </a:p>
      </dgm:t>
    </dgm:pt>
    <dgm:pt modelId="{930CFACE-A985-475F-A827-E2277F234CDA}" type="pres">
      <dgm:prSet presAssocID="{172C61F5-7271-42CC-858C-30C8187EE0F9}" presName="hierRoot2" presStyleCnt="0">
        <dgm:presLayoutVars>
          <dgm:hierBranch val="init"/>
        </dgm:presLayoutVars>
      </dgm:prSet>
      <dgm:spPr/>
    </dgm:pt>
    <dgm:pt modelId="{313AC838-D0E5-492B-B305-5980F4C9D379}" type="pres">
      <dgm:prSet presAssocID="{172C61F5-7271-42CC-858C-30C8187EE0F9}" presName="rootComposite" presStyleCnt="0"/>
      <dgm:spPr/>
    </dgm:pt>
    <dgm:pt modelId="{3E0B6805-DD32-4475-90DE-9A72E03C0369}" type="pres">
      <dgm:prSet presAssocID="{172C61F5-7271-42CC-858C-30C8187EE0F9}" presName="rootText" presStyleLbl="node2" presStyleIdx="0" presStyleCnt="2" custScaleY="127948" custLinFactNeighborY="-23786">
        <dgm:presLayoutVars>
          <dgm:chPref val="3"/>
        </dgm:presLayoutVars>
      </dgm:prSet>
      <dgm:spPr/>
      <dgm:t>
        <a:bodyPr/>
        <a:lstStyle/>
        <a:p>
          <a:endParaRPr lang="pl-PL"/>
        </a:p>
      </dgm:t>
    </dgm:pt>
    <dgm:pt modelId="{D5AF0FB3-2A41-4C34-84B9-D4DCAC9D0BB9}" type="pres">
      <dgm:prSet presAssocID="{172C61F5-7271-42CC-858C-30C8187EE0F9}" presName="rootConnector" presStyleLbl="node2" presStyleIdx="0" presStyleCnt="2"/>
      <dgm:spPr/>
      <dgm:t>
        <a:bodyPr/>
        <a:lstStyle/>
        <a:p>
          <a:endParaRPr lang="pl-PL"/>
        </a:p>
      </dgm:t>
    </dgm:pt>
    <dgm:pt modelId="{AA49B678-C679-4BF0-A2E2-B55FFCB9E8CA}" type="pres">
      <dgm:prSet presAssocID="{172C61F5-7271-42CC-858C-30C8187EE0F9}" presName="hierChild4" presStyleCnt="0"/>
      <dgm:spPr/>
    </dgm:pt>
    <dgm:pt modelId="{2F756FFD-C938-45D6-B669-C70A110A2A79}" type="pres">
      <dgm:prSet presAssocID="{172C61F5-7271-42CC-858C-30C8187EE0F9}" presName="hierChild5" presStyleCnt="0"/>
      <dgm:spPr/>
    </dgm:pt>
    <dgm:pt modelId="{B068FB9B-CAE4-4D25-83F1-3BBB4BE02BA9}" type="pres">
      <dgm:prSet presAssocID="{B077DC8F-C57F-44F2-B20C-25DBAC07F0F7}" presName="Name37" presStyleLbl="parChTrans1D2" presStyleIdx="1" presStyleCnt="2"/>
      <dgm:spPr/>
      <dgm:t>
        <a:bodyPr/>
        <a:lstStyle/>
        <a:p>
          <a:endParaRPr lang="pl-PL"/>
        </a:p>
      </dgm:t>
    </dgm:pt>
    <dgm:pt modelId="{8FBBF1BC-8ABB-4D30-8F79-E03275B1DFE4}" type="pres">
      <dgm:prSet presAssocID="{077C8CFD-449B-4675-888B-069BB9725E2F}" presName="hierRoot2" presStyleCnt="0">
        <dgm:presLayoutVars>
          <dgm:hierBranch val="init"/>
        </dgm:presLayoutVars>
      </dgm:prSet>
      <dgm:spPr/>
    </dgm:pt>
    <dgm:pt modelId="{9C0736B9-7925-4F46-AF39-956C4F9CCCB9}" type="pres">
      <dgm:prSet presAssocID="{077C8CFD-449B-4675-888B-069BB9725E2F}" presName="rootComposite" presStyleCnt="0"/>
      <dgm:spPr/>
    </dgm:pt>
    <dgm:pt modelId="{BC148575-E60A-46D4-B4F0-EC2E136C51C3}" type="pres">
      <dgm:prSet presAssocID="{077C8CFD-449B-4675-888B-069BB9725E2F}" presName="rootText" presStyleLbl="node2" presStyleIdx="1" presStyleCnt="2" custScaleY="128239" custLinFactNeighborY="-23786">
        <dgm:presLayoutVars>
          <dgm:chPref val="3"/>
        </dgm:presLayoutVars>
      </dgm:prSet>
      <dgm:spPr/>
      <dgm:t>
        <a:bodyPr/>
        <a:lstStyle/>
        <a:p>
          <a:endParaRPr lang="pl-PL"/>
        </a:p>
      </dgm:t>
    </dgm:pt>
    <dgm:pt modelId="{D3451EBB-F89E-447E-B217-D092CFACEDB8}" type="pres">
      <dgm:prSet presAssocID="{077C8CFD-449B-4675-888B-069BB9725E2F}" presName="rootConnector" presStyleLbl="node2" presStyleIdx="1" presStyleCnt="2"/>
      <dgm:spPr/>
      <dgm:t>
        <a:bodyPr/>
        <a:lstStyle/>
        <a:p>
          <a:endParaRPr lang="pl-PL"/>
        </a:p>
      </dgm:t>
    </dgm:pt>
    <dgm:pt modelId="{074EAF33-F3BE-4830-A182-EA2933A4CF3E}" type="pres">
      <dgm:prSet presAssocID="{077C8CFD-449B-4675-888B-069BB9725E2F}" presName="hierChild4" presStyleCnt="0"/>
      <dgm:spPr/>
    </dgm:pt>
    <dgm:pt modelId="{4C742FAE-3EBF-4DAC-9EF9-BF03C264B6E4}" type="pres">
      <dgm:prSet presAssocID="{077C8CFD-449B-4675-888B-069BB9725E2F}" presName="hierChild5" presStyleCnt="0"/>
      <dgm:spPr/>
    </dgm:pt>
    <dgm:pt modelId="{07F97473-E66C-4DC8-B5BF-D37F786410EB}" type="pres">
      <dgm:prSet presAssocID="{B8F8ECD6-0FC5-4279-BBE7-1C69AE7FB14F}" presName="hierChild3" presStyleCnt="0"/>
      <dgm:spPr/>
    </dgm:pt>
  </dgm:ptLst>
  <dgm:cxnLst>
    <dgm:cxn modelId="{C7A0DDFF-9D8B-4E64-B503-F788A9E23731}" type="presOf" srcId="{B8F8ECD6-0FC5-4279-BBE7-1C69AE7FB14F}" destId="{BE1D6DF5-FC94-4AB3-B8E7-14CB60B261F0}" srcOrd="1" destOrd="0" presId="urn:microsoft.com/office/officeart/2005/8/layout/orgChart1"/>
    <dgm:cxn modelId="{19784803-CE30-4DE3-8A72-95A0A98F7361}" type="presOf" srcId="{DF0991E6-F4C2-48E5-954D-4D99D79EBE1A}" destId="{85F18CE0-CAA9-4BB9-B86B-E01A9F7ECE13}" srcOrd="0" destOrd="0" presId="urn:microsoft.com/office/officeart/2005/8/layout/orgChart1"/>
    <dgm:cxn modelId="{17CF5F80-FF12-4E67-B645-4FFE6073415A}" type="presOf" srcId="{172C61F5-7271-42CC-858C-30C8187EE0F9}" destId="{3E0B6805-DD32-4475-90DE-9A72E03C0369}" srcOrd="0" destOrd="0" presId="urn:microsoft.com/office/officeart/2005/8/layout/orgChart1"/>
    <dgm:cxn modelId="{BE7B443B-0D90-45B4-AADD-E78425DD7A66}" type="presOf" srcId="{70AE7033-9867-4E7C-83DA-D32DA6D212D5}" destId="{5CEEAD29-DAA2-4969-A0DA-00EDEFC0D9FF}" srcOrd="0" destOrd="0" presId="urn:microsoft.com/office/officeart/2005/8/layout/orgChart1"/>
    <dgm:cxn modelId="{BFA72E83-1CBD-4F4E-A213-3EB428C3CFD1}" type="presOf" srcId="{B077DC8F-C57F-44F2-B20C-25DBAC07F0F7}" destId="{B068FB9B-CAE4-4D25-83F1-3BBB4BE02BA9}" srcOrd="0" destOrd="0" presId="urn:microsoft.com/office/officeart/2005/8/layout/orgChart1"/>
    <dgm:cxn modelId="{0A34AFD0-7E76-448A-B414-1A43192C05B8}" type="presOf" srcId="{077C8CFD-449B-4675-888B-069BB9725E2F}" destId="{D3451EBB-F89E-447E-B217-D092CFACEDB8}" srcOrd="1" destOrd="0" presId="urn:microsoft.com/office/officeart/2005/8/layout/orgChart1"/>
    <dgm:cxn modelId="{582FC473-82B4-437D-B1EA-2E283091B33B}" type="presOf" srcId="{077C8CFD-449B-4675-888B-069BB9725E2F}" destId="{BC148575-E60A-46D4-B4F0-EC2E136C51C3}" srcOrd="0" destOrd="0" presId="urn:microsoft.com/office/officeart/2005/8/layout/orgChart1"/>
    <dgm:cxn modelId="{AFCA53E0-873D-4075-9165-DBB5C481A97D}" srcId="{DF0991E6-F4C2-48E5-954D-4D99D79EBE1A}" destId="{B8F8ECD6-0FC5-4279-BBE7-1C69AE7FB14F}" srcOrd="0" destOrd="0" parTransId="{BF841749-3705-42FA-9403-2E94BCCF7B38}" sibTransId="{014C193F-DD71-4660-B561-B3BB8BC68D4C}"/>
    <dgm:cxn modelId="{7948D2C0-1354-45CF-9D26-ED027C676903}" srcId="{B8F8ECD6-0FC5-4279-BBE7-1C69AE7FB14F}" destId="{172C61F5-7271-42CC-858C-30C8187EE0F9}" srcOrd="0" destOrd="0" parTransId="{70AE7033-9867-4E7C-83DA-D32DA6D212D5}" sibTransId="{560F1D9D-763B-44F3-BE4A-C09AFAB3E3E2}"/>
    <dgm:cxn modelId="{BDF72FFD-E548-4C79-9F6C-0844737B3459}" type="presOf" srcId="{172C61F5-7271-42CC-858C-30C8187EE0F9}" destId="{D5AF0FB3-2A41-4C34-84B9-D4DCAC9D0BB9}" srcOrd="1" destOrd="0" presId="urn:microsoft.com/office/officeart/2005/8/layout/orgChart1"/>
    <dgm:cxn modelId="{BF86C5B6-5138-428C-8E83-D94F5F14231A}" srcId="{B8F8ECD6-0FC5-4279-BBE7-1C69AE7FB14F}" destId="{077C8CFD-449B-4675-888B-069BB9725E2F}" srcOrd="1" destOrd="0" parTransId="{B077DC8F-C57F-44F2-B20C-25DBAC07F0F7}" sibTransId="{9828536A-0176-48E3-AFB7-644F7351AD6C}"/>
    <dgm:cxn modelId="{CDBB6626-F632-41B8-821C-B1E2650FD96C}" type="presOf" srcId="{B8F8ECD6-0FC5-4279-BBE7-1C69AE7FB14F}" destId="{A6DEC5EB-EDBE-4AB0-B80E-98A19E3DD48E}" srcOrd="0" destOrd="0" presId="urn:microsoft.com/office/officeart/2005/8/layout/orgChart1"/>
    <dgm:cxn modelId="{B6A22BCA-43C3-4EA3-B273-9E10BBA47090}" type="presParOf" srcId="{85F18CE0-CAA9-4BB9-B86B-E01A9F7ECE13}" destId="{46F30CDE-16D1-4C32-BF51-7DC4078CE02D}" srcOrd="0" destOrd="0" presId="urn:microsoft.com/office/officeart/2005/8/layout/orgChart1"/>
    <dgm:cxn modelId="{C1EE1E1B-CBFE-44EA-982A-321910CBF4B4}" type="presParOf" srcId="{46F30CDE-16D1-4C32-BF51-7DC4078CE02D}" destId="{705BDC6A-E130-4C28-A69A-A17FF1E43247}" srcOrd="0" destOrd="0" presId="urn:microsoft.com/office/officeart/2005/8/layout/orgChart1"/>
    <dgm:cxn modelId="{A028BCE0-EC18-4EA4-BFFA-4B08812A8308}" type="presParOf" srcId="{705BDC6A-E130-4C28-A69A-A17FF1E43247}" destId="{A6DEC5EB-EDBE-4AB0-B80E-98A19E3DD48E}" srcOrd="0" destOrd="0" presId="urn:microsoft.com/office/officeart/2005/8/layout/orgChart1"/>
    <dgm:cxn modelId="{6F3E5F63-E904-4FF5-BCC2-DD14FACD2FF1}" type="presParOf" srcId="{705BDC6A-E130-4C28-A69A-A17FF1E43247}" destId="{BE1D6DF5-FC94-4AB3-B8E7-14CB60B261F0}" srcOrd="1" destOrd="0" presId="urn:microsoft.com/office/officeart/2005/8/layout/orgChart1"/>
    <dgm:cxn modelId="{1060398E-D9F4-4BF8-99A6-C71CEB3AC250}" type="presParOf" srcId="{46F30CDE-16D1-4C32-BF51-7DC4078CE02D}" destId="{C770F83D-1AA1-4AA7-A312-E7A16D9D5756}" srcOrd="1" destOrd="0" presId="urn:microsoft.com/office/officeart/2005/8/layout/orgChart1"/>
    <dgm:cxn modelId="{C68FA919-A15B-4D51-80E1-F37CA6448FA5}" type="presParOf" srcId="{C770F83D-1AA1-4AA7-A312-E7A16D9D5756}" destId="{5CEEAD29-DAA2-4969-A0DA-00EDEFC0D9FF}" srcOrd="0" destOrd="0" presId="urn:microsoft.com/office/officeart/2005/8/layout/orgChart1"/>
    <dgm:cxn modelId="{23F9F423-1A09-4134-9360-50CB3FFFBB71}" type="presParOf" srcId="{C770F83D-1AA1-4AA7-A312-E7A16D9D5756}" destId="{930CFACE-A985-475F-A827-E2277F234CDA}" srcOrd="1" destOrd="0" presId="urn:microsoft.com/office/officeart/2005/8/layout/orgChart1"/>
    <dgm:cxn modelId="{5B76217F-75ED-4CF6-9CFF-FFAB71ABE177}" type="presParOf" srcId="{930CFACE-A985-475F-A827-E2277F234CDA}" destId="{313AC838-D0E5-492B-B305-5980F4C9D379}" srcOrd="0" destOrd="0" presId="urn:microsoft.com/office/officeart/2005/8/layout/orgChart1"/>
    <dgm:cxn modelId="{E53C1E4F-235F-4FDA-A2D9-A0DC0B6C2A0C}" type="presParOf" srcId="{313AC838-D0E5-492B-B305-5980F4C9D379}" destId="{3E0B6805-DD32-4475-90DE-9A72E03C0369}" srcOrd="0" destOrd="0" presId="urn:microsoft.com/office/officeart/2005/8/layout/orgChart1"/>
    <dgm:cxn modelId="{CEF85FF7-E0B2-48E4-BEC7-324109C0D1AE}" type="presParOf" srcId="{313AC838-D0E5-492B-B305-5980F4C9D379}" destId="{D5AF0FB3-2A41-4C34-84B9-D4DCAC9D0BB9}" srcOrd="1" destOrd="0" presId="urn:microsoft.com/office/officeart/2005/8/layout/orgChart1"/>
    <dgm:cxn modelId="{740EAAE2-B7B2-4369-A8C7-6BA99F47CA97}" type="presParOf" srcId="{930CFACE-A985-475F-A827-E2277F234CDA}" destId="{AA49B678-C679-4BF0-A2E2-B55FFCB9E8CA}" srcOrd="1" destOrd="0" presId="urn:microsoft.com/office/officeart/2005/8/layout/orgChart1"/>
    <dgm:cxn modelId="{664F85B2-2E44-44C4-BB41-CE8200FAF63D}" type="presParOf" srcId="{930CFACE-A985-475F-A827-E2277F234CDA}" destId="{2F756FFD-C938-45D6-B669-C70A110A2A79}" srcOrd="2" destOrd="0" presId="urn:microsoft.com/office/officeart/2005/8/layout/orgChart1"/>
    <dgm:cxn modelId="{3AA3628E-EC78-41F4-A513-4D70F7505187}" type="presParOf" srcId="{C770F83D-1AA1-4AA7-A312-E7A16D9D5756}" destId="{B068FB9B-CAE4-4D25-83F1-3BBB4BE02BA9}" srcOrd="2" destOrd="0" presId="urn:microsoft.com/office/officeart/2005/8/layout/orgChart1"/>
    <dgm:cxn modelId="{E8E7E9B8-0410-40DB-91ED-EE2284F5E2CA}" type="presParOf" srcId="{C770F83D-1AA1-4AA7-A312-E7A16D9D5756}" destId="{8FBBF1BC-8ABB-4D30-8F79-E03275B1DFE4}" srcOrd="3" destOrd="0" presId="urn:microsoft.com/office/officeart/2005/8/layout/orgChart1"/>
    <dgm:cxn modelId="{C5E6D2DA-4827-4564-8E07-04C22AF0BABD}" type="presParOf" srcId="{8FBBF1BC-8ABB-4D30-8F79-E03275B1DFE4}" destId="{9C0736B9-7925-4F46-AF39-956C4F9CCCB9}" srcOrd="0" destOrd="0" presId="urn:microsoft.com/office/officeart/2005/8/layout/orgChart1"/>
    <dgm:cxn modelId="{FEE730DB-F62D-47E0-BDE4-7B4FD80E21E8}" type="presParOf" srcId="{9C0736B9-7925-4F46-AF39-956C4F9CCCB9}" destId="{BC148575-E60A-46D4-B4F0-EC2E136C51C3}" srcOrd="0" destOrd="0" presId="urn:microsoft.com/office/officeart/2005/8/layout/orgChart1"/>
    <dgm:cxn modelId="{442AA17C-4799-4358-AA97-8F949996D3FD}" type="presParOf" srcId="{9C0736B9-7925-4F46-AF39-956C4F9CCCB9}" destId="{D3451EBB-F89E-447E-B217-D092CFACEDB8}" srcOrd="1" destOrd="0" presId="urn:microsoft.com/office/officeart/2005/8/layout/orgChart1"/>
    <dgm:cxn modelId="{9DA1F867-2103-49A3-9B0F-507A2170278D}" type="presParOf" srcId="{8FBBF1BC-8ABB-4D30-8F79-E03275B1DFE4}" destId="{074EAF33-F3BE-4830-A182-EA2933A4CF3E}" srcOrd="1" destOrd="0" presId="urn:microsoft.com/office/officeart/2005/8/layout/orgChart1"/>
    <dgm:cxn modelId="{B9B0B848-ED9F-443E-9C1F-B824897A535A}" type="presParOf" srcId="{8FBBF1BC-8ABB-4D30-8F79-E03275B1DFE4}" destId="{4C742FAE-3EBF-4DAC-9EF9-BF03C264B6E4}" srcOrd="2" destOrd="0" presId="urn:microsoft.com/office/officeart/2005/8/layout/orgChart1"/>
    <dgm:cxn modelId="{B815D93B-FD84-4548-A921-3A23B85629F2}" type="presParOf" srcId="{46F30CDE-16D1-4C32-BF51-7DC4078CE02D}" destId="{07F97473-E66C-4DC8-B5BF-D37F786410E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589B7C76-EFF2-4CD8-A475-4750F11B4BC6}"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2011-12-27</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589B7C76-EFF2-4CD8-A475-4750F11B4BC6}"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6221E02-25CB-4963-84BC-0813985E7D90}" type="datetimeFigureOut">
              <a:rPr lang="pl-PL" smtClean="0"/>
              <a:pPr/>
              <a:t>2011-12-27</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rupaszybkiegoreagowania.strefa.pl/" TargetMode="External"/><Relationship Id="rId2" Type="http://schemas.openxmlformats.org/officeDocument/2006/relationships/hyperlink" Target="mailto:ratowaniestrazakow@gmail.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57158" y="3200400"/>
            <a:ext cx="8429684" cy="1600200"/>
          </a:xfrm>
        </p:spPr>
        <p:txBody>
          <a:bodyPr>
            <a:normAutofit/>
          </a:bodyPr>
          <a:lstStyle/>
          <a:p>
            <a:r>
              <a:rPr lang="pl-PL" sz="3600" b="1" dirty="0" smtClean="0">
                <a:latin typeface="Arial" pitchFamily="34" charset="0"/>
                <a:cs typeface="Arial" pitchFamily="34" charset="0"/>
              </a:rPr>
              <a:t>Poszukiwanie poszkodowanego strażaka</a:t>
            </a:r>
            <a:endParaRPr lang="pl-PL" sz="3600" b="1" dirty="0">
              <a:latin typeface="Arial" pitchFamily="34" charset="0"/>
              <a:cs typeface="Arial" pitchFamily="34" charset="0"/>
            </a:endParaRPr>
          </a:p>
        </p:txBody>
      </p:sp>
      <p:sp>
        <p:nvSpPr>
          <p:cNvPr id="2" name="Tytuł 1"/>
          <p:cNvSpPr>
            <a:spLocks noGrp="1"/>
          </p:cNvSpPr>
          <p:nvPr>
            <p:ph type="ctrTitle"/>
          </p:nvPr>
        </p:nvSpPr>
        <p:spPr/>
        <p:txBody>
          <a:bodyPr>
            <a:noAutofit/>
          </a:bodyPr>
          <a:lstStyle/>
          <a:p>
            <a:r>
              <a:rPr lang="pl-PL" sz="3200" dirty="0" smtClean="0">
                <a:latin typeface="Arial" pitchFamily="34" charset="0"/>
                <a:cs typeface="Arial" pitchFamily="34" charset="0"/>
              </a:rPr>
              <a:t>Podstawy zabezpieczenia i ratowania strażaków podczas wewnętrznych działań gaśniczych</a:t>
            </a:r>
            <a:endParaRPr lang="pl-PL"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Arial" pitchFamily="34" charset="0"/>
                <a:cs typeface="Arial" pitchFamily="34" charset="0"/>
              </a:rPr>
              <a:t>Poszukiwanie poszkodowanego strażaka</a:t>
            </a:r>
            <a:endParaRPr lang="pl-PL" dirty="0">
              <a:latin typeface="Arial" pitchFamily="34" charset="0"/>
              <a:cs typeface="Arial" pitchFamily="34" charset="0"/>
            </a:endParaRPr>
          </a:p>
        </p:txBody>
      </p:sp>
      <p:sp>
        <p:nvSpPr>
          <p:cNvPr id="3" name="Symbol zastępczy tekstu 2"/>
          <p:cNvSpPr>
            <a:spLocks noGrp="1"/>
          </p:cNvSpPr>
          <p:nvPr>
            <p:ph type="body" idx="1"/>
          </p:nvPr>
        </p:nvSpPr>
        <p:spPr/>
        <p:txBody>
          <a:bodyPr>
            <a:noAutofit/>
          </a:bodyPr>
          <a:lstStyle/>
          <a:p>
            <a:pPr algn="ctr"/>
            <a:r>
              <a:rPr lang="pl-PL" sz="3200" dirty="0" smtClean="0">
                <a:latin typeface="Arial" pitchFamily="34" charset="0"/>
                <a:cs typeface="Arial" pitchFamily="34" charset="0"/>
              </a:rPr>
              <a:t>Ogólne uwagi o przeszukaniu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C000"/>
                </a:solidFill>
                <a:latin typeface="Arial" pitchFamily="34" charset="0"/>
                <a:cs typeface="Arial" pitchFamily="34" charset="0"/>
              </a:rPr>
              <a:t>Ogólne uwagi o przeszukaniu</a:t>
            </a:r>
            <a:endParaRPr lang="pl-PL" dirty="0">
              <a:solidFill>
                <a:srgbClr val="FFC000"/>
              </a:solidFill>
              <a:latin typeface="Arial" pitchFamily="34" charset="0"/>
              <a:cs typeface="Arial" pitchFamily="34" charset="0"/>
            </a:endParaRPr>
          </a:p>
        </p:txBody>
      </p:sp>
      <p:sp>
        <p:nvSpPr>
          <p:cNvPr id="3" name="Symbol zastępczy zawartości 2"/>
          <p:cNvSpPr>
            <a:spLocks noGrp="1"/>
          </p:cNvSpPr>
          <p:nvPr>
            <p:ph sz="quarter" idx="1"/>
          </p:nvPr>
        </p:nvSpPr>
        <p:spPr>
          <a:xfrm>
            <a:off x="357158" y="1447800"/>
            <a:ext cx="8329642" cy="4910158"/>
          </a:xfrm>
        </p:spPr>
        <p:txBody>
          <a:bodyPr>
            <a:normAutofit/>
          </a:bodyPr>
          <a:lstStyle/>
          <a:p>
            <a:pPr marL="0" indent="0" algn="just"/>
            <a:r>
              <a:rPr lang="pl-PL" sz="3200" dirty="0" smtClean="0">
                <a:latin typeface="Arial" pitchFamily="34" charset="0"/>
                <a:cs typeface="Arial" pitchFamily="34" charset="0"/>
              </a:rPr>
              <a:t> Najczęściej podczas działań roty/zastępy przemieszczają się z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linią</a:t>
            </a:r>
            <a:r>
              <a:rPr lang="pl-PL" sz="3200" dirty="0" smtClean="0">
                <a:effectLst>
                  <a:outerShdw blurRad="38100" dist="38100" dir="2700000" algn="tl">
                    <a:srgbClr val="000000">
                      <a:alpha val="43137"/>
                    </a:srgbClr>
                  </a:outerShdw>
                </a:effectLst>
                <a:latin typeface="Arial" pitchFamily="34" charset="0"/>
                <a:cs typeface="Arial" pitchFamily="34" charset="0"/>
              </a:rPr>
              <a:t>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gaśniczą</a:t>
            </a:r>
            <a:r>
              <a:rPr lang="pl-PL" sz="3200" dirty="0" smtClean="0">
                <a:latin typeface="Arial" pitchFamily="34" charset="0"/>
                <a:cs typeface="Arial" pitchFamily="34" charset="0"/>
              </a:rPr>
              <a:t>, rzadziej jedynie z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liną</a:t>
            </a:r>
            <a:r>
              <a:rPr lang="pl-PL" sz="3200" dirty="0" smtClean="0">
                <a:effectLst>
                  <a:outerShdw blurRad="38100" dist="38100" dir="2700000" algn="tl">
                    <a:srgbClr val="000000">
                      <a:alpha val="43137"/>
                    </a:srgbClr>
                  </a:outerShdw>
                </a:effectLst>
                <a:latin typeface="Arial" pitchFamily="34" charset="0"/>
                <a:cs typeface="Arial" pitchFamily="34" charset="0"/>
              </a:rPr>
              <a:t>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poszukiwawczą</a:t>
            </a:r>
            <a:r>
              <a:rPr lang="pl-PL" sz="3200" dirty="0" smtClean="0">
                <a:latin typeface="Arial" pitchFamily="34" charset="0"/>
                <a:cs typeface="Arial" pitchFamily="34" charset="0"/>
              </a:rPr>
              <a:t>.</a:t>
            </a:r>
          </a:p>
          <a:p>
            <a:pPr marL="0" indent="0" algn="just"/>
            <a:endParaRPr lang="pl-PL" sz="1600" dirty="0" smtClean="0">
              <a:latin typeface="Arial" pitchFamily="34" charset="0"/>
              <a:cs typeface="Arial" pitchFamily="34" charset="0"/>
            </a:endParaRPr>
          </a:p>
          <a:p>
            <a:pPr marL="0" indent="0" algn="just"/>
            <a:r>
              <a:rPr lang="pl-PL" sz="3200" dirty="0" smtClean="0">
                <a:latin typeface="Arial" pitchFamily="34" charset="0"/>
                <a:cs typeface="Arial" pitchFamily="34" charset="0"/>
              </a:rPr>
              <a:t> Najczęściej z samą liną strażacy działają w przypadku konieczności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bezzwłocznego</a:t>
            </a:r>
            <a:r>
              <a:rPr lang="pl-PL" sz="3200" dirty="0" smtClean="0">
                <a:effectLst>
                  <a:outerShdw blurRad="38100" dist="38100" dir="2700000" algn="tl">
                    <a:srgbClr val="000000">
                      <a:alpha val="43137"/>
                    </a:srgbClr>
                  </a:outerShdw>
                </a:effectLst>
                <a:latin typeface="Arial" pitchFamily="34" charset="0"/>
                <a:cs typeface="Arial" pitchFamily="34" charset="0"/>
              </a:rPr>
              <a:t> </a:t>
            </a:r>
            <a:r>
              <a:rPr lang="pl-PL" sz="3200" dirty="0" smtClean="0">
                <a:latin typeface="Arial" pitchFamily="34" charset="0"/>
                <a:cs typeface="Arial" pitchFamily="34" charset="0"/>
              </a:rPr>
              <a:t>wejścia do działań – np. w przypadku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zagrożenia</a:t>
            </a:r>
            <a:r>
              <a:rPr lang="pl-PL" sz="3200" dirty="0" smtClean="0">
                <a:effectLst>
                  <a:outerShdw blurRad="38100" dist="38100" dir="2700000" algn="tl">
                    <a:srgbClr val="000000">
                      <a:alpha val="43137"/>
                    </a:srgbClr>
                  </a:outerShdw>
                </a:effectLst>
                <a:latin typeface="Arial" pitchFamily="34" charset="0"/>
                <a:cs typeface="Arial" pitchFamily="34" charset="0"/>
              </a:rPr>
              <a:t>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życia/zdrowia</a:t>
            </a:r>
            <a:r>
              <a:rPr lang="pl-PL" sz="3200" dirty="0" smtClean="0">
                <a:effectLst>
                  <a:outerShdw blurRad="38100" dist="38100" dir="2700000" algn="tl">
                    <a:srgbClr val="000000">
                      <a:alpha val="43137"/>
                    </a:srgbClr>
                  </a:outerShdw>
                </a:effectLst>
                <a:latin typeface="Arial" pitchFamily="34" charset="0"/>
                <a:cs typeface="Arial" pitchFamily="34" charset="0"/>
              </a:rPr>
              <a:t> </a:t>
            </a:r>
            <a:r>
              <a:rPr lang="pl-PL" sz="3200" dirty="0" smtClean="0">
                <a:latin typeface="Arial" pitchFamily="34" charset="0"/>
                <a:cs typeface="Arial" pitchFamily="34" charset="0"/>
              </a:rPr>
              <a:t>po przyjeździe na miejsce zdarzenia (zazwyczaj nie dotyczy ratowania strażaków).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itchFamily="34" charset="0"/>
                <a:cs typeface="Arial" pitchFamily="34" charset="0"/>
              </a:rPr>
              <a:t>Ogólne uwagi o przeszukaniu</a:t>
            </a:r>
            <a:endParaRPr lang="pl-PL" dirty="0">
              <a:latin typeface="Arial" pitchFamily="34" charset="0"/>
              <a:cs typeface="Arial" pitchFamily="34" charset="0"/>
            </a:endParaRPr>
          </a:p>
        </p:txBody>
      </p:sp>
      <p:sp>
        <p:nvSpPr>
          <p:cNvPr id="3" name="Symbol zastępczy zawartości 2"/>
          <p:cNvSpPr>
            <a:spLocks noGrp="1"/>
          </p:cNvSpPr>
          <p:nvPr>
            <p:ph sz="quarter" idx="1"/>
          </p:nvPr>
        </p:nvSpPr>
        <p:spPr>
          <a:xfrm>
            <a:off x="357158" y="1447800"/>
            <a:ext cx="8329642" cy="4910158"/>
          </a:xfrm>
        </p:spPr>
        <p:txBody>
          <a:bodyPr>
            <a:normAutofit fontScale="92500" lnSpcReduction="10000"/>
          </a:bodyPr>
          <a:lstStyle/>
          <a:p>
            <a:pPr marL="0" indent="0" algn="just"/>
            <a:r>
              <a:rPr lang="pl-PL" dirty="0" smtClean="0">
                <a:latin typeface="Arial" pitchFamily="34" charset="0"/>
                <a:cs typeface="Arial" pitchFamily="34" charset="0"/>
              </a:rPr>
              <a:t> Jednak: jeśli nie ma wyraźnego </a:t>
            </a:r>
            <a:r>
              <a:rPr lang="pl-PL"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zagrożenia</a:t>
            </a:r>
            <a:r>
              <a:rPr lang="pl-PL" b="1" dirty="0" smtClean="0">
                <a:effectLst>
                  <a:outerShdw blurRad="38100" dist="38100" dir="2700000" algn="tl">
                    <a:srgbClr val="000000">
                      <a:alpha val="43137"/>
                    </a:srgbClr>
                  </a:outerShdw>
                </a:effectLst>
                <a:latin typeface="Arial" pitchFamily="34" charset="0"/>
                <a:cs typeface="Arial" pitchFamily="34" charset="0"/>
              </a:rPr>
              <a:t> </a:t>
            </a:r>
            <a:r>
              <a:rPr lang="pl-PL"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pożarem</a:t>
            </a:r>
            <a:r>
              <a:rPr lang="pl-PL" b="1" dirty="0" smtClean="0">
                <a:effectLst>
                  <a:outerShdw blurRad="38100" dist="38100" dir="2700000" algn="tl">
                    <a:srgbClr val="000000">
                      <a:alpha val="43137"/>
                    </a:srgbClr>
                  </a:outerShdw>
                </a:effectLst>
                <a:latin typeface="Arial" pitchFamily="34" charset="0"/>
                <a:cs typeface="Arial" pitchFamily="34" charset="0"/>
              </a:rPr>
              <a:t> </a:t>
            </a:r>
            <a:r>
              <a:rPr lang="pl-PL" dirty="0" smtClean="0">
                <a:latin typeface="Arial" pitchFamily="34" charset="0"/>
                <a:cs typeface="Arial" pitchFamily="34" charset="0"/>
              </a:rPr>
              <a:t>(wysoka temperatura, strumień ciepła, gorący dym, ograniczona widoczność) to dopuszcza się, szczególnie </a:t>
            </a:r>
            <a:r>
              <a:rPr lang="pl-PL"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w celu ratowania zdrowia/życia</a:t>
            </a:r>
            <a:r>
              <a:rPr lang="pl-PL" dirty="0" smtClean="0">
                <a:latin typeface="Arial" pitchFamily="34" charset="0"/>
                <a:cs typeface="Arial" pitchFamily="34" charset="0"/>
              </a:rPr>
              <a:t>, przemieszczanie bez linii gaśniczej z zachowaniem wszelkich pozostałych środków bezpieczeństwa. W takim przypadku należy dążyć do zabezpieczenia działań poprzez bezzwłoczne zapewnienie możliwości natychmiastowego wprowadzenia linii gaśniczej bądź wprowadzenie jej niezależnie od sytuacji i wyniku rozpoznania.</a:t>
            </a:r>
            <a:endParaRPr lang="pl-PL" sz="1000" dirty="0" smtClean="0">
              <a:latin typeface="Arial" pitchFamily="34" charset="0"/>
              <a:cs typeface="Arial" pitchFamily="34" charset="0"/>
            </a:endParaRPr>
          </a:p>
          <a:p>
            <a:pPr marL="0" indent="0" algn="ctr">
              <a:buNone/>
            </a:pPr>
            <a:r>
              <a:rPr lang="pl-PL" sz="3100" b="1" dirty="0" smtClean="0">
                <a:effectLst>
                  <a:outerShdw blurRad="38100" dist="38100" dir="2700000" algn="tl">
                    <a:srgbClr val="000000">
                      <a:alpha val="43137"/>
                    </a:srgbClr>
                  </a:outerShdw>
                </a:effectLst>
                <a:latin typeface="Arial" pitchFamily="34" charset="0"/>
                <a:cs typeface="Arial" pitchFamily="34" charset="0"/>
              </a:rPr>
              <a:t> </a:t>
            </a:r>
            <a:r>
              <a:rPr lang="pl-PL" sz="31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WNIOSEK: </a:t>
            </a:r>
            <a:r>
              <a:rPr lang="pl-PL" sz="3100" b="1" dirty="0" smtClean="0">
                <a:effectLst>
                  <a:outerShdw blurRad="38100" dist="38100" dir="2700000" algn="tl">
                    <a:srgbClr val="000000">
                      <a:alpha val="43137"/>
                    </a:srgbClr>
                  </a:outerShdw>
                </a:effectLst>
                <a:latin typeface="Arial" pitchFamily="34" charset="0"/>
                <a:cs typeface="Arial" pitchFamily="34" charset="0"/>
              </a:rPr>
              <a:t>LINĘ POSZUKIWAWCZĄ DO DZIAŁAŃ WEWNĘTRZNYCH WARTO ZABIERAĆ ZAWSZE!</a:t>
            </a:r>
            <a:endParaRPr lang="pl-PL"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57158" y="1447800"/>
            <a:ext cx="8329642" cy="5053034"/>
          </a:xfrm>
        </p:spPr>
        <p:txBody>
          <a:bodyPr>
            <a:noAutofit/>
          </a:bodyPr>
          <a:lstStyle/>
          <a:p>
            <a:pPr marL="0" indent="0" algn="ctr">
              <a:spcBef>
                <a:spcPts val="0"/>
              </a:spcBef>
              <a:spcAft>
                <a:spcPts val="3000"/>
              </a:spcAft>
              <a:buNone/>
            </a:pPr>
            <a:r>
              <a:rPr lang="pl-PL" sz="2800" b="1" dirty="0" smtClean="0">
                <a:latin typeface="Arial" pitchFamily="34" charset="0"/>
                <a:cs typeface="Arial" pitchFamily="34" charset="0"/>
              </a:rPr>
              <a:t>ISTOTNE KWESTIE:</a:t>
            </a:r>
          </a:p>
          <a:p>
            <a:pPr marL="0" indent="0" algn="just">
              <a:spcBef>
                <a:spcPts val="0"/>
              </a:spcBef>
              <a:spcAft>
                <a:spcPts val="3000"/>
              </a:spcAft>
            </a:pPr>
            <a:r>
              <a:rPr lang="pl-PL" sz="2800" dirty="0" smtClean="0">
                <a:latin typeface="Arial" pitchFamily="34" charset="0"/>
                <a:cs typeface="Arial" pitchFamily="34" charset="0"/>
              </a:rPr>
              <a:t> </a:t>
            </a:r>
            <a:r>
              <a:rPr lang="pl-PL" sz="2800" dirty="0" smtClean="0">
                <a:solidFill>
                  <a:srgbClr val="FF0000"/>
                </a:solidFill>
                <a:latin typeface="Arial" pitchFamily="34" charset="0"/>
                <a:cs typeface="Arial" pitchFamily="34" charset="0"/>
              </a:rPr>
              <a:t>Lokalizacja</a:t>
            </a:r>
            <a:r>
              <a:rPr lang="pl-PL" sz="2800" dirty="0" smtClean="0">
                <a:latin typeface="Arial" pitchFamily="34" charset="0"/>
                <a:cs typeface="Arial" pitchFamily="34" charset="0"/>
              </a:rPr>
              <a:t> </a:t>
            </a:r>
            <a:r>
              <a:rPr lang="pl-PL" sz="2800" dirty="0" smtClean="0">
                <a:solidFill>
                  <a:srgbClr val="FF0000"/>
                </a:solidFill>
                <a:latin typeface="Arial" pitchFamily="34" charset="0"/>
                <a:cs typeface="Arial" pitchFamily="34" charset="0"/>
              </a:rPr>
              <a:t>poszkodowanego</a:t>
            </a:r>
            <a:r>
              <a:rPr lang="pl-PL" sz="2800" dirty="0" smtClean="0">
                <a:latin typeface="Arial" pitchFamily="34" charset="0"/>
                <a:cs typeface="Arial" pitchFamily="34" charset="0"/>
              </a:rPr>
              <a:t> strażaka (źródła informacji: zgłoszenie strażaka – kryptonim RATUNEK, sygnalizator bezruchu, dźwięk alarmu w aparacie ODO, hałas powodowany przez poszkodowanego, system ewidencji strażaków, zgłoszenia innych strażaków, itd.).</a:t>
            </a:r>
          </a:p>
          <a:p>
            <a:pPr marL="0" indent="0" algn="just">
              <a:spcBef>
                <a:spcPts val="0"/>
              </a:spcBef>
              <a:spcAft>
                <a:spcPts val="3000"/>
              </a:spcAft>
            </a:pPr>
            <a:r>
              <a:rPr lang="pl-PL" sz="2800" dirty="0" smtClean="0">
                <a:latin typeface="Arial" pitchFamily="34" charset="0"/>
                <a:cs typeface="Arial" pitchFamily="34" charset="0"/>
              </a:rPr>
              <a:t>W zależności od lokalizacji dowódca wybierze m.in. liczebność </a:t>
            </a:r>
            <a:r>
              <a:rPr lang="pl-PL" sz="2800" i="1" dirty="0" smtClean="0">
                <a:latin typeface="Arial" pitchFamily="34" charset="0"/>
                <a:cs typeface="Arial" pitchFamily="34" charset="0"/>
              </a:rPr>
              <a:t>grupy</a:t>
            </a:r>
            <a:r>
              <a:rPr lang="pl-PL" sz="2800" dirty="0" smtClean="0">
                <a:latin typeface="Arial" pitchFamily="34" charset="0"/>
                <a:cs typeface="Arial" pitchFamily="34" charset="0"/>
              </a:rPr>
              <a:t> wprowadzanej do działań, sposoby i techniki działania itp.</a:t>
            </a:r>
            <a:endParaRPr lang="pl-PL" sz="2800" i="1" dirty="0" smtClean="0">
              <a:latin typeface="Arial" pitchFamily="34" charset="0"/>
              <a:cs typeface="Arial" pitchFamily="34" charset="0"/>
            </a:endParaRPr>
          </a:p>
        </p:txBody>
      </p:sp>
      <p:sp>
        <p:nvSpPr>
          <p:cNvPr id="5" name="Tytuł 1"/>
          <p:cNvSpPr txBox="1">
            <a:spLocks/>
          </p:cNvSpPr>
          <p:nvPr/>
        </p:nvSpPr>
        <p:spPr>
          <a:xfrm>
            <a:off x="920036" y="277102"/>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4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Ogólne uwagi o przeszukaniu</a:t>
            </a:r>
            <a:endParaRPr kumimoji="0" lang="pl-PL" sz="40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57158" y="1447800"/>
            <a:ext cx="8329642" cy="5053034"/>
          </a:xfrm>
        </p:spPr>
        <p:txBody>
          <a:bodyPr>
            <a:noAutofit/>
          </a:bodyPr>
          <a:lstStyle/>
          <a:p>
            <a:pPr marL="0" indent="0" algn="ctr">
              <a:buNone/>
            </a:pPr>
            <a:r>
              <a:rPr lang="pl-PL" sz="2800" b="1" dirty="0" smtClean="0">
                <a:latin typeface="Arial" pitchFamily="34" charset="0"/>
                <a:cs typeface="Arial" pitchFamily="34" charset="0"/>
              </a:rPr>
              <a:t>ISTOTNE KWESTIE:</a:t>
            </a:r>
          </a:p>
          <a:p>
            <a:pPr marL="0" indent="0" algn="ctr">
              <a:buNone/>
            </a:pPr>
            <a:endParaRPr lang="pl-PL" sz="2800" dirty="0" smtClean="0">
              <a:latin typeface="Arial" pitchFamily="34" charset="0"/>
              <a:cs typeface="Arial" pitchFamily="34" charset="0"/>
            </a:endParaRPr>
          </a:p>
          <a:p>
            <a:pPr marL="0" indent="0" algn="just"/>
            <a:r>
              <a:rPr lang="pl-PL" sz="2800" dirty="0" smtClean="0">
                <a:latin typeface="Arial" pitchFamily="34" charset="0"/>
                <a:cs typeface="Arial" pitchFamily="34" charset="0"/>
              </a:rPr>
              <a:t> </a:t>
            </a:r>
            <a:r>
              <a:rPr lang="pl-PL" sz="2800" dirty="0" smtClean="0">
                <a:solidFill>
                  <a:srgbClr val="FF0000"/>
                </a:solidFill>
                <a:latin typeface="Arial" pitchFamily="34" charset="0"/>
                <a:cs typeface="Arial" pitchFamily="34" charset="0"/>
              </a:rPr>
              <a:t>Wsparcie</a:t>
            </a:r>
            <a:r>
              <a:rPr lang="pl-PL" sz="2800" dirty="0" smtClean="0">
                <a:latin typeface="Arial" pitchFamily="34" charset="0"/>
                <a:cs typeface="Arial" pitchFamily="34" charset="0"/>
              </a:rPr>
              <a:t> </a:t>
            </a:r>
            <a:r>
              <a:rPr lang="pl-PL" sz="2800" dirty="0" smtClean="0">
                <a:solidFill>
                  <a:srgbClr val="FF0000"/>
                </a:solidFill>
                <a:latin typeface="Arial" pitchFamily="34" charset="0"/>
                <a:cs typeface="Arial" pitchFamily="34" charset="0"/>
              </a:rPr>
              <a:t>roty</a:t>
            </a:r>
            <a:r>
              <a:rPr lang="pl-PL" sz="2800" dirty="0" smtClean="0">
                <a:latin typeface="Arial" pitchFamily="34" charset="0"/>
                <a:cs typeface="Arial" pitchFamily="34" charset="0"/>
              </a:rPr>
              <a:t> przeszukującej przez rotę gaśniczą w razie takiej potrzeby </a:t>
            </a:r>
            <a:r>
              <a:rPr lang="pl-PL" sz="2800" dirty="0" err="1" smtClean="0">
                <a:solidFill>
                  <a:srgbClr val="FF0000"/>
                </a:solidFill>
                <a:latin typeface="Arial" pitchFamily="34" charset="0"/>
                <a:cs typeface="Arial" pitchFamily="34" charset="0"/>
              </a:rPr>
              <a:t>vs</a:t>
            </a:r>
            <a:r>
              <a:rPr lang="pl-PL" sz="2800" dirty="0" smtClean="0">
                <a:solidFill>
                  <a:srgbClr val="FF0000"/>
                </a:solidFill>
                <a:latin typeface="Arial" pitchFamily="34" charset="0"/>
                <a:cs typeface="Arial" pitchFamily="34" charset="0"/>
              </a:rPr>
              <a:t>.</a:t>
            </a:r>
            <a:r>
              <a:rPr lang="pl-PL" sz="2800" dirty="0" smtClean="0">
                <a:latin typeface="Arial" pitchFamily="34" charset="0"/>
                <a:cs typeface="Arial" pitchFamily="34" charset="0"/>
              </a:rPr>
              <a:t> wprowadzenie roty/zastępu gaśniczego do działań poszukiwawczych (mobilność </a:t>
            </a:r>
            <a:r>
              <a:rPr lang="pl-PL" sz="2800" dirty="0" err="1" smtClean="0">
                <a:solidFill>
                  <a:srgbClr val="FF0000"/>
                </a:solidFill>
                <a:latin typeface="Arial" pitchFamily="34" charset="0"/>
                <a:cs typeface="Arial" pitchFamily="34" charset="0"/>
              </a:rPr>
              <a:t>vs</a:t>
            </a:r>
            <a:r>
              <a:rPr lang="pl-PL" sz="2800" dirty="0" smtClean="0">
                <a:solidFill>
                  <a:srgbClr val="FF0000"/>
                </a:solidFill>
                <a:latin typeface="Arial" pitchFamily="34" charset="0"/>
                <a:cs typeface="Arial" pitchFamily="34" charset="0"/>
              </a:rPr>
              <a:t>.</a:t>
            </a:r>
            <a:r>
              <a:rPr lang="pl-PL" sz="2800" dirty="0" smtClean="0">
                <a:latin typeface="Arial" pitchFamily="34" charset="0"/>
                <a:cs typeface="Arial" pitchFamily="34" charset="0"/>
              </a:rPr>
              <a:t> zabezpieczenie). Zależnie od wyniku rozpoznania warunków pożarowych dowódca podejmie decyzję o konieczności wyposażenia strażaków kierowanych do działań w linię gaśniczą.</a:t>
            </a:r>
          </a:p>
        </p:txBody>
      </p:sp>
      <p:sp>
        <p:nvSpPr>
          <p:cNvPr id="5" name="Tytuł 1"/>
          <p:cNvSpPr txBox="1">
            <a:spLocks/>
          </p:cNvSpPr>
          <p:nvPr/>
        </p:nvSpPr>
        <p:spPr>
          <a:xfrm>
            <a:off x="920036" y="277102"/>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40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Ogólne uwagi o przeszukaniu</a:t>
            </a:r>
            <a:endParaRPr kumimoji="0" lang="pl-PL" sz="4000" b="0"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itchFamily="34" charset="0"/>
                <a:cs typeface="Arial" pitchFamily="34" charset="0"/>
              </a:rPr>
              <a:t>Ogólne uwagi o przeszukaniu</a:t>
            </a:r>
            <a:endParaRPr lang="pl-PL" dirty="0">
              <a:latin typeface="Arial" pitchFamily="34" charset="0"/>
              <a:cs typeface="Arial" pitchFamily="34" charset="0"/>
            </a:endParaRPr>
          </a:p>
        </p:txBody>
      </p:sp>
      <p:sp>
        <p:nvSpPr>
          <p:cNvPr id="6" name="Symbol zastępczy zawartości 2"/>
          <p:cNvSpPr>
            <a:spLocks noGrp="1"/>
          </p:cNvSpPr>
          <p:nvPr>
            <p:ph sz="quarter" idx="1"/>
          </p:nvPr>
        </p:nvSpPr>
        <p:spPr>
          <a:xfrm>
            <a:off x="357158" y="1447800"/>
            <a:ext cx="8329642" cy="4910158"/>
          </a:xfrm>
        </p:spPr>
        <p:txBody>
          <a:bodyPr>
            <a:noAutofit/>
          </a:bodyPr>
          <a:lstStyle/>
          <a:p>
            <a:pPr marL="0" indent="0" algn="just"/>
            <a:r>
              <a:rPr lang="pl-PL" sz="2800" dirty="0" smtClean="0">
                <a:latin typeface="Arial" pitchFamily="34" charset="0"/>
                <a:cs typeface="Arial" pitchFamily="34" charset="0"/>
              </a:rPr>
              <a:t> </a:t>
            </a:r>
            <a:r>
              <a:rPr lang="pl-PL" sz="2800" dirty="0" smtClean="0">
                <a:solidFill>
                  <a:srgbClr val="FF0000"/>
                </a:solidFill>
                <a:latin typeface="Arial" pitchFamily="34" charset="0"/>
                <a:cs typeface="Arial" pitchFamily="34" charset="0"/>
              </a:rPr>
              <a:t>Zasilanie w wodę </a:t>
            </a:r>
            <a:r>
              <a:rPr lang="pl-PL" sz="2800" dirty="0" smtClean="0">
                <a:latin typeface="Arial" pitchFamily="34" charset="0"/>
                <a:cs typeface="Arial" pitchFamily="34" charset="0"/>
              </a:rPr>
              <a:t>do celów pożarowych dla „grupy szybkiego reagowania” – powinno być realizowane z oddzielnego źródła, aby uniknąć trudności podczas działań.</a:t>
            </a:r>
          </a:p>
          <a:p>
            <a:pPr marL="0" indent="0" algn="just"/>
            <a:endParaRPr lang="pl-PL" sz="2800" dirty="0" smtClean="0">
              <a:latin typeface="Arial" pitchFamily="34" charset="0"/>
              <a:cs typeface="Arial" pitchFamily="34" charset="0"/>
            </a:endParaRPr>
          </a:p>
          <a:p>
            <a:pPr marL="0" indent="0" algn="just"/>
            <a:r>
              <a:rPr lang="pl-PL" sz="2800" dirty="0" smtClean="0">
                <a:latin typeface="Arial" pitchFamily="34" charset="0"/>
                <a:cs typeface="Arial" pitchFamily="34" charset="0"/>
              </a:rPr>
              <a:t> Podobieństwo do „</a:t>
            </a:r>
            <a:r>
              <a:rPr lang="pl-PL" sz="2800" dirty="0" smtClean="0">
                <a:solidFill>
                  <a:srgbClr val="FF0000"/>
                </a:solidFill>
                <a:latin typeface="Arial" pitchFamily="34" charset="0"/>
                <a:cs typeface="Arial" pitchFamily="34" charset="0"/>
              </a:rPr>
              <a:t>rozpoznania bojem</a:t>
            </a:r>
            <a:r>
              <a:rPr lang="pl-PL" sz="2800" dirty="0" smtClean="0">
                <a:latin typeface="Arial" pitchFamily="34" charset="0"/>
                <a:cs typeface="Arial" pitchFamily="34" charset="0"/>
              </a:rPr>
              <a:t>” – działania ratownicze w środowisku rozpoznawanym na bieżąco podczas wykonywania czynności, a zatem działania mniej pewne, bardziej narażone na ryzyko.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itchFamily="34" charset="0"/>
                <a:cs typeface="Arial" pitchFamily="34" charset="0"/>
              </a:rPr>
              <a:t>Ogólne uwagi o przeszukaniu</a:t>
            </a:r>
            <a:endParaRPr lang="pl-PL" dirty="0">
              <a:latin typeface="Arial" pitchFamily="34" charset="0"/>
              <a:cs typeface="Arial" pitchFamily="34" charset="0"/>
            </a:endParaRPr>
          </a:p>
        </p:txBody>
      </p:sp>
      <p:sp>
        <p:nvSpPr>
          <p:cNvPr id="6" name="Symbol zastępczy zawartości 2"/>
          <p:cNvSpPr>
            <a:spLocks noGrp="1"/>
          </p:cNvSpPr>
          <p:nvPr>
            <p:ph sz="quarter" idx="1"/>
          </p:nvPr>
        </p:nvSpPr>
        <p:spPr>
          <a:xfrm>
            <a:off x="285720" y="1447800"/>
            <a:ext cx="8572560" cy="2195514"/>
          </a:xfrm>
        </p:spPr>
        <p:txBody>
          <a:bodyPr>
            <a:noAutofit/>
          </a:bodyPr>
          <a:lstStyle/>
          <a:p>
            <a:pPr marL="0" indent="0" algn="just">
              <a:spcBef>
                <a:spcPts val="1200"/>
              </a:spcBef>
            </a:pPr>
            <a:r>
              <a:rPr lang="pl-PL" sz="3200" dirty="0" smtClean="0">
                <a:solidFill>
                  <a:srgbClr val="FF0000"/>
                </a:solidFill>
                <a:latin typeface="Arial" pitchFamily="34" charset="0"/>
                <a:cs typeface="Arial" pitchFamily="34" charset="0"/>
              </a:rPr>
              <a:t> Podział ról </a:t>
            </a:r>
            <a:r>
              <a:rPr lang="pl-PL" sz="3200" dirty="0" smtClean="0">
                <a:latin typeface="Arial" pitchFamily="34" charset="0"/>
                <a:cs typeface="Arial" pitchFamily="34" charset="0"/>
              </a:rPr>
              <a:t>w zastępie – </a:t>
            </a:r>
            <a:r>
              <a:rPr lang="pl-PL" sz="3200" dirty="0" smtClean="0">
                <a:solidFill>
                  <a:srgbClr val="0070C0"/>
                </a:solidFill>
                <a:latin typeface="Arial" pitchFamily="34" charset="0"/>
                <a:cs typeface="Arial" pitchFamily="34" charset="0"/>
              </a:rPr>
              <a:t>rota</a:t>
            </a:r>
            <a:r>
              <a:rPr lang="pl-PL" sz="3200" dirty="0" smtClean="0">
                <a:solidFill>
                  <a:srgbClr val="FF0000"/>
                </a:solidFill>
                <a:latin typeface="Arial" pitchFamily="34" charset="0"/>
                <a:cs typeface="Arial" pitchFamily="34" charset="0"/>
              </a:rPr>
              <a:t> </a:t>
            </a:r>
            <a:r>
              <a:rPr lang="pl-PL" sz="3200" dirty="0" smtClean="0">
                <a:solidFill>
                  <a:srgbClr val="0070C0"/>
                </a:solidFill>
                <a:latin typeface="Arial" pitchFamily="34" charset="0"/>
                <a:cs typeface="Arial" pitchFamily="34" charset="0"/>
              </a:rPr>
              <a:t>poszukująca</a:t>
            </a:r>
            <a:r>
              <a:rPr lang="pl-PL" sz="3200" dirty="0" smtClean="0">
                <a:solidFill>
                  <a:srgbClr val="FF0000"/>
                </a:solidFill>
                <a:latin typeface="Arial" pitchFamily="34" charset="0"/>
                <a:cs typeface="Arial" pitchFamily="34" charset="0"/>
              </a:rPr>
              <a:t> </a:t>
            </a:r>
            <a:r>
              <a:rPr lang="pl-PL" sz="3200" dirty="0" smtClean="0">
                <a:latin typeface="Arial" pitchFamily="34" charset="0"/>
                <a:cs typeface="Arial" pitchFamily="34" charset="0"/>
              </a:rPr>
              <a:t>i </a:t>
            </a:r>
            <a:r>
              <a:rPr lang="pl-PL" sz="3200" dirty="0" smtClean="0">
                <a:solidFill>
                  <a:srgbClr val="0070C0"/>
                </a:solidFill>
                <a:latin typeface="Arial" pitchFamily="34" charset="0"/>
                <a:cs typeface="Arial" pitchFamily="34" charset="0"/>
              </a:rPr>
              <a:t>rota</a:t>
            </a:r>
            <a:r>
              <a:rPr lang="pl-PL" sz="3200" dirty="0" smtClean="0">
                <a:solidFill>
                  <a:srgbClr val="FF0000"/>
                </a:solidFill>
                <a:latin typeface="Arial" pitchFamily="34" charset="0"/>
                <a:cs typeface="Arial" pitchFamily="34" charset="0"/>
              </a:rPr>
              <a:t> </a:t>
            </a:r>
            <a:r>
              <a:rPr lang="pl-PL" sz="3200" dirty="0" smtClean="0">
                <a:solidFill>
                  <a:srgbClr val="0070C0"/>
                </a:solidFill>
                <a:latin typeface="Arial" pitchFamily="34" charset="0"/>
                <a:cs typeface="Arial" pitchFamily="34" charset="0"/>
              </a:rPr>
              <a:t>wspierająca</a:t>
            </a:r>
            <a:r>
              <a:rPr lang="pl-PL" sz="3200" dirty="0" smtClean="0">
                <a:solidFill>
                  <a:srgbClr val="FF0000"/>
                </a:solidFill>
                <a:latin typeface="Arial" pitchFamily="34" charset="0"/>
                <a:cs typeface="Arial" pitchFamily="34" charset="0"/>
              </a:rPr>
              <a:t> </a:t>
            </a:r>
            <a:r>
              <a:rPr lang="pl-PL" sz="3200" dirty="0" smtClean="0">
                <a:latin typeface="Arial" pitchFamily="34" charset="0"/>
                <a:cs typeface="Arial" pitchFamily="34" charset="0"/>
              </a:rPr>
              <a:t>(gaśnicza). Oprócz podstawowych funkcji obie roty mają swe dodatkowe zadania.</a:t>
            </a:r>
            <a:endParaRPr lang="pl-PL" sz="1200" dirty="0" smtClean="0">
              <a:latin typeface="Arial" pitchFamily="34" charset="0"/>
              <a:cs typeface="Arial" pitchFamily="34" charset="0"/>
            </a:endParaRPr>
          </a:p>
        </p:txBody>
      </p:sp>
      <p:pic>
        <p:nvPicPr>
          <p:cNvPr id="4" name="Obraz 3" descr="DSCF2855.jpg"/>
          <p:cNvPicPr>
            <a:picLocks noChangeAspect="1"/>
          </p:cNvPicPr>
          <p:nvPr/>
        </p:nvPicPr>
        <p:blipFill>
          <a:blip r:embed="rId2" cstate="print"/>
          <a:srcRect t="11111" r="3448" b="16858"/>
          <a:stretch>
            <a:fillRect/>
          </a:stretch>
        </p:blipFill>
        <p:spPr>
          <a:xfrm>
            <a:off x="3286116" y="3517430"/>
            <a:ext cx="5715040" cy="319771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Arial" pitchFamily="34" charset="0"/>
                <a:cs typeface="Arial" pitchFamily="34" charset="0"/>
              </a:rPr>
              <a:t>Ogólne uwagi o przeszukaniu</a:t>
            </a:r>
            <a:endParaRPr lang="pl-PL" dirty="0">
              <a:latin typeface="Arial" pitchFamily="34" charset="0"/>
              <a:cs typeface="Arial" pitchFamily="34" charset="0"/>
            </a:endParaRPr>
          </a:p>
        </p:txBody>
      </p:sp>
      <p:sp>
        <p:nvSpPr>
          <p:cNvPr id="6" name="Symbol zastępczy zawartości 2"/>
          <p:cNvSpPr>
            <a:spLocks noGrp="1"/>
          </p:cNvSpPr>
          <p:nvPr>
            <p:ph sz="quarter" idx="1"/>
          </p:nvPr>
        </p:nvSpPr>
        <p:spPr>
          <a:xfrm>
            <a:off x="285720" y="1447800"/>
            <a:ext cx="8572560" cy="5124472"/>
          </a:xfrm>
        </p:spPr>
        <p:txBody>
          <a:bodyPr>
            <a:noAutofit/>
          </a:bodyPr>
          <a:lstStyle/>
          <a:p>
            <a:pPr marL="0" indent="0" algn="just">
              <a:spcBef>
                <a:spcPts val="0"/>
              </a:spcBef>
              <a:spcAft>
                <a:spcPts val="2400"/>
              </a:spcAft>
            </a:pPr>
            <a:r>
              <a:rPr lang="pl-PL" sz="3200" dirty="0" smtClean="0">
                <a:solidFill>
                  <a:srgbClr val="FF0000"/>
                </a:solidFill>
                <a:latin typeface="Arial" pitchFamily="34" charset="0"/>
                <a:cs typeface="Arial" pitchFamily="34" charset="0"/>
              </a:rPr>
              <a:t>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Rota</a:t>
            </a:r>
            <a:r>
              <a:rPr lang="pl-PL"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poszukująca</a:t>
            </a:r>
            <a:r>
              <a:rPr lang="pl-PL"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pl-PL" sz="3200" dirty="0" smtClean="0">
                <a:latin typeface="Arial" pitchFamily="34" charset="0"/>
                <a:cs typeface="Arial" pitchFamily="34" charset="0"/>
              </a:rPr>
              <a:t>po odnalezieniu poszkodowanego bada jego stan i udziela możliwej pomocy, w razie potrzeby wzywa wsparcie.</a:t>
            </a:r>
          </a:p>
          <a:p>
            <a:pPr marL="0" indent="0" algn="just">
              <a:spcBef>
                <a:spcPts val="0"/>
              </a:spcBef>
              <a:spcAft>
                <a:spcPts val="2400"/>
              </a:spcAft>
            </a:pPr>
            <a:r>
              <a:rPr lang="pl-PL" sz="3200" dirty="0" smtClean="0">
                <a:latin typeface="Arial" pitchFamily="34" charset="0"/>
                <a:cs typeface="Arial" pitchFamily="34" charset="0"/>
              </a:rPr>
              <a:t>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Rota</a:t>
            </a:r>
            <a:r>
              <a:rPr lang="pl-PL"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pl-PL"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wspierająca</a:t>
            </a:r>
            <a:r>
              <a:rPr lang="pl-PL" sz="32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pl-PL" sz="3200" dirty="0" smtClean="0">
                <a:latin typeface="Arial" pitchFamily="34" charset="0"/>
                <a:cs typeface="Arial" pitchFamily="34" charset="0"/>
              </a:rPr>
              <a:t>może wprowadzić linię gaśniczą (jeśli jest potrzeba lub jeśli pierwsza rota jej nie wprowadziła) i dostarczać potrzebny sprzęt oraz pomagać w uwalnianiu, ewakuacji poszkodowanego itp.</a:t>
            </a:r>
          </a:p>
          <a:p>
            <a:pPr marL="0" indent="0" algn="just">
              <a:spcBef>
                <a:spcPts val="0"/>
              </a:spcBef>
              <a:spcAft>
                <a:spcPts val="2400"/>
              </a:spcAft>
              <a:buNone/>
            </a:pPr>
            <a:endParaRPr lang="pl-PL" sz="12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Arial" pitchFamily="34" charset="0"/>
                <a:cs typeface="Arial" pitchFamily="34" charset="0"/>
              </a:rPr>
              <a:t>Poszukiwanie poszkodowanego strażaka</a:t>
            </a:r>
            <a:endParaRPr lang="pl-PL" dirty="0">
              <a:latin typeface="Arial" pitchFamily="34" charset="0"/>
              <a:cs typeface="Arial" pitchFamily="34" charset="0"/>
            </a:endParaRPr>
          </a:p>
        </p:txBody>
      </p:sp>
      <p:sp>
        <p:nvSpPr>
          <p:cNvPr id="3" name="Symbol zastępczy tekstu 2"/>
          <p:cNvSpPr>
            <a:spLocks noGrp="1"/>
          </p:cNvSpPr>
          <p:nvPr>
            <p:ph type="body" idx="1"/>
          </p:nvPr>
        </p:nvSpPr>
        <p:spPr/>
        <p:txBody>
          <a:bodyPr>
            <a:noAutofit/>
          </a:bodyPr>
          <a:lstStyle/>
          <a:p>
            <a:pPr algn="ctr"/>
            <a:r>
              <a:rPr lang="pl-PL" sz="3200" dirty="0" smtClean="0">
                <a:latin typeface="Arial" pitchFamily="34" charset="0"/>
                <a:cs typeface="Arial" pitchFamily="34" charset="0"/>
              </a:rPr>
              <a:t>Asekuracja grupy ratunkowej podczas przeszukania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FFC000"/>
                </a:solidFill>
                <a:latin typeface="Arial" pitchFamily="34" charset="0"/>
                <a:cs typeface="Arial" pitchFamily="34" charset="0"/>
              </a:rPr>
              <a:t>Asekuracja grupy ratunkowej podczas przeszukania</a:t>
            </a:r>
            <a:endParaRPr lang="pl-PL" dirty="0">
              <a:solidFill>
                <a:srgbClr val="FFC000"/>
              </a:solidFill>
              <a:latin typeface="Arial" pitchFamily="34" charset="0"/>
              <a:cs typeface="Arial" pitchFamily="34" charset="0"/>
            </a:endParaRPr>
          </a:p>
        </p:txBody>
      </p:sp>
      <p:sp>
        <p:nvSpPr>
          <p:cNvPr id="7" name="Symbol zastępczy zawartości 2"/>
          <p:cNvSpPr>
            <a:spLocks noGrp="1"/>
          </p:cNvSpPr>
          <p:nvPr>
            <p:ph sz="quarter" idx="1"/>
          </p:nvPr>
        </p:nvSpPr>
        <p:spPr>
          <a:xfrm>
            <a:off x="357158" y="1447800"/>
            <a:ext cx="8329642" cy="4910158"/>
          </a:xfrm>
        </p:spPr>
        <p:txBody>
          <a:bodyPr>
            <a:noAutofit/>
          </a:bodyPr>
          <a:lstStyle/>
          <a:p>
            <a:pPr marL="0" indent="0" algn="just"/>
            <a:r>
              <a:rPr lang="pl-PL" sz="2800" dirty="0" smtClean="0">
                <a:latin typeface="Arial" pitchFamily="34" charset="0"/>
                <a:cs typeface="Arial" pitchFamily="34" charset="0"/>
              </a:rPr>
              <a:t> </a:t>
            </a:r>
            <a:r>
              <a:rPr lang="pl-PL" sz="2800" dirty="0" smtClean="0">
                <a:solidFill>
                  <a:srgbClr val="FF0000"/>
                </a:solidFill>
                <a:latin typeface="Arial" pitchFamily="34" charset="0"/>
                <a:cs typeface="Arial" pitchFamily="34" charset="0"/>
              </a:rPr>
              <a:t>Torba z liną </a:t>
            </a:r>
            <a:r>
              <a:rPr lang="pl-PL" sz="2800" dirty="0" smtClean="0">
                <a:latin typeface="Arial" pitchFamily="34" charset="0"/>
                <a:cs typeface="Arial" pitchFamily="34" charset="0"/>
              </a:rPr>
              <a:t>zabierana jest do środka, lina rozwijana w trakcie przemieszczania się i pokonywania kolejnych obszarów.</a:t>
            </a:r>
          </a:p>
          <a:p>
            <a:pPr marL="0" indent="0" algn="just"/>
            <a:endParaRPr lang="pl-PL" sz="2800" dirty="0" smtClean="0">
              <a:latin typeface="Arial" pitchFamily="34" charset="0"/>
              <a:cs typeface="Arial" pitchFamily="34" charset="0"/>
            </a:endParaRPr>
          </a:p>
          <a:p>
            <a:pPr marL="0" indent="0" algn="just"/>
            <a:r>
              <a:rPr lang="pl-PL" sz="2800" dirty="0" smtClean="0">
                <a:latin typeface="Arial" pitchFamily="34" charset="0"/>
                <a:cs typeface="Arial" pitchFamily="34" charset="0"/>
              </a:rPr>
              <a:t> Pozostawienie torby przy wejściu spowoduje konieczność zaangażowania jednego strażaka do rozwijania liny. Jest to rozwiązanie </a:t>
            </a:r>
            <a:r>
              <a:rPr lang="pl-PL" sz="2800" dirty="0" smtClean="0">
                <a:solidFill>
                  <a:srgbClr val="FF0000"/>
                </a:solidFill>
                <a:latin typeface="Arial" pitchFamily="34" charset="0"/>
                <a:cs typeface="Arial" pitchFamily="34" charset="0"/>
              </a:rPr>
              <a:t>niekorzystne</a:t>
            </a:r>
            <a:r>
              <a:rPr lang="pl-PL" sz="2800" dirty="0" smtClean="0">
                <a:latin typeface="Arial" pitchFamily="34" charset="0"/>
                <a:cs typeface="Arial" pitchFamily="34" charset="0"/>
              </a:rPr>
              <a:t>, szczególnie gdy trzeba ratować strażaka (potrzebna duża liczba osób).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11622"/>
            <a:ext cx="7772400" cy="669106"/>
          </a:xfrm>
        </p:spPr>
        <p:txBody>
          <a:bodyPr>
            <a:normAutofit fontScale="90000"/>
          </a:bodyPr>
          <a:lstStyle/>
          <a:p>
            <a:r>
              <a:rPr lang="pl-PL" dirty="0" smtClean="0">
                <a:solidFill>
                  <a:srgbClr val="FF0000"/>
                </a:solidFill>
                <a:latin typeface="Arial" pitchFamily="34" charset="0"/>
                <a:cs typeface="Arial" pitchFamily="34" charset="0"/>
              </a:rPr>
              <a:t>Uwaga:</a:t>
            </a:r>
            <a:endParaRPr lang="pl-PL" dirty="0">
              <a:solidFill>
                <a:srgbClr val="FF0000"/>
              </a:solidFill>
              <a:latin typeface="Arial" pitchFamily="34" charset="0"/>
              <a:cs typeface="Arial" pitchFamily="34" charset="0"/>
            </a:endParaRPr>
          </a:p>
        </p:txBody>
      </p:sp>
      <p:sp>
        <p:nvSpPr>
          <p:cNvPr id="3" name="Symbol zastępczy zawartości 2"/>
          <p:cNvSpPr>
            <a:spLocks noGrp="1"/>
          </p:cNvSpPr>
          <p:nvPr>
            <p:ph sz="quarter" idx="1"/>
          </p:nvPr>
        </p:nvSpPr>
        <p:spPr>
          <a:xfrm>
            <a:off x="467544" y="980728"/>
            <a:ext cx="5184576" cy="5616624"/>
          </a:xfrm>
        </p:spPr>
        <p:txBody>
          <a:bodyPr>
            <a:noAutofit/>
          </a:bodyPr>
          <a:lstStyle/>
          <a:p>
            <a:pPr marL="0" indent="0">
              <a:buNone/>
            </a:pPr>
            <a:r>
              <a:rPr lang="pl-PL" sz="2000" dirty="0" smtClean="0">
                <a:latin typeface="Arial" pitchFamily="34" charset="0"/>
                <a:cs typeface="Arial" pitchFamily="34" charset="0"/>
              </a:rPr>
              <a:t>Niniejsza prezentacja stanowi pomoc dydaktyczną do książki pt. „</a:t>
            </a:r>
            <a:r>
              <a:rPr lang="pl-PL" sz="2000" dirty="0" smtClean="0">
                <a:solidFill>
                  <a:srgbClr val="0070C0"/>
                </a:solidFill>
                <a:latin typeface="Arial" pitchFamily="34" charset="0"/>
                <a:cs typeface="Arial" pitchFamily="34" charset="0"/>
              </a:rPr>
              <a:t>Podstawy zabezpieczenia i ratowania strażaków podczas wewnętrznych działań gaśniczych</a:t>
            </a:r>
            <a:r>
              <a:rPr lang="pl-PL" sz="2000" dirty="0" smtClean="0">
                <a:latin typeface="Arial" pitchFamily="34" charset="0"/>
                <a:cs typeface="Arial" pitchFamily="34" charset="0"/>
              </a:rPr>
              <a:t>” i nie może być interpretowana w oderwaniu od niej.</a:t>
            </a:r>
          </a:p>
          <a:p>
            <a:pPr marL="0" indent="0">
              <a:buNone/>
            </a:pPr>
            <a:endParaRPr lang="pl-PL" sz="2000" dirty="0" smtClean="0">
              <a:latin typeface="Arial" pitchFamily="34" charset="0"/>
              <a:cs typeface="Arial" pitchFamily="34" charset="0"/>
            </a:endParaRPr>
          </a:p>
          <a:p>
            <a:pPr marL="0" indent="0">
              <a:buNone/>
            </a:pPr>
            <a:r>
              <a:rPr lang="pl-PL" sz="2000" dirty="0" smtClean="0">
                <a:latin typeface="Arial" pitchFamily="34" charset="0"/>
                <a:cs typeface="Arial" pitchFamily="34" charset="0"/>
              </a:rPr>
              <a:t>Informacje zawarte w tej prezentacji są tylko i wyłącznie skrótem informacji zawartych w książce i to w niej opisany został pełny ich sens oraz uzasadnienie</a:t>
            </a:r>
            <a:r>
              <a:rPr lang="pl-PL" sz="2000" dirty="0" smtClean="0">
                <a:latin typeface="Arial" pitchFamily="34" charset="0"/>
                <a:cs typeface="Arial" pitchFamily="34" charset="0"/>
              </a:rPr>
              <a:t>.</a:t>
            </a:r>
          </a:p>
          <a:p>
            <a:pPr marL="0" indent="0">
              <a:buNone/>
            </a:pPr>
            <a:endParaRPr lang="pl-PL" sz="2000" dirty="0" smtClean="0">
              <a:latin typeface="Arial" pitchFamily="34" charset="0"/>
              <a:cs typeface="Arial" pitchFamily="34" charset="0"/>
            </a:endParaRPr>
          </a:p>
          <a:p>
            <a:pPr marL="0" indent="0">
              <a:buNone/>
            </a:pPr>
            <a:r>
              <a:rPr lang="pl-PL" sz="2000" dirty="0" smtClean="0">
                <a:latin typeface="Arial" pitchFamily="34" charset="0"/>
                <a:cs typeface="Arial" pitchFamily="34" charset="0"/>
              </a:rPr>
              <a:t>© Wszelkie prawa zastrzeżone, 2011</a:t>
            </a:r>
          </a:p>
          <a:p>
            <a:pPr marL="0" indent="0">
              <a:buNone/>
            </a:pPr>
            <a:endParaRPr lang="pl-PL" sz="2000" dirty="0" smtClean="0">
              <a:latin typeface="Arial" pitchFamily="34" charset="0"/>
              <a:cs typeface="Arial" pitchFamily="34" charset="0"/>
            </a:endParaRPr>
          </a:p>
          <a:p>
            <a:pPr marL="0" indent="0">
              <a:buNone/>
            </a:pPr>
            <a:r>
              <a:rPr lang="pl-PL" sz="2000" dirty="0" smtClean="0">
                <a:latin typeface="Arial" pitchFamily="34" charset="0"/>
                <a:cs typeface="Arial" pitchFamily="34" charset="0"/>
              </a:rPr>
              <a:t>Prezentację można wykorzystywać do celów szkoleniowych pod warunkiem nie dokonywania w niej żadnych zmian.</a:t>
            </a:r>
            <a:endParaRPr lang="pl-PL" sz="2000" dirty="0" smtClean="0">
              <a:latin typeface="Arial" pitchFamily="34" charset="0"/>
              <a:cs typeface="Arial" pitchFamily="34" charset="0"/>
            </a:endParaRPr>
          </a:p>
        </p:txBody>
      </p:sp>
      <p:pic>
        <p:nvPicPr>
          <p:cNvPr id="1026" name="Picture 2" descr="D:\Docs\Res\eRIT\www\book\book_cover_small.jpg"/>
          <p:cNvPicPr>
            <a:picLocks noChangeAspect="1" noChangeArrowheads="1"/>
          </p:cNvPicPr>
          <p:nvPr/>
        </p:nvPicPr>
        <p:blipFill>
          <a:blip r:embed="rId2" cstate="print"/>
          <a:srcRect/>
          <a:stretch>
            <a:fillRect/>
          </a:stretch>
        </p:blipFill>
        <p:spPr bwMode="auto">
          <a:xfrm>
            <a:off x="5796136" y="1484784"/>
            <a:ext cx="3131603" cy="443063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sz="quarter" idx="1"/>
          </p:nvPr>
        </p:nvSpPr>
        <p:spPr>
          <a:xfrm>
            <a:off x="357158" y="1447800"/>
            <a:ext cx="8329642" cy="4910158"/>
          </a:xfrm>
        </p:spPr>
        <p:txBody>
          <a:bodyPr>
            <a:noAutofit/>
          </a:bodyPr>
          <a:lstStyle/>
          <a:p>
            <a:pPr marL="0" indent="0" algn="just"/>
            <a:r>
              <a:rPr lang="pl-PL" sz="2800" dirty="0" smtClean="0">
                <a:latin typeface="Arial" pitchFamily="34" charset="0"/>
                <a:cs typeface="Arial" pitchFamily="34" charset="0"/>
              </a:rPr>
              <a:t> Pozostawienie torby przy wejściu ma dodatkową </a:t>
            </a:r>
            <a:r>
              <a:rPr lang="pl-PL" sz="2800" dirty="0" smtClean="0">
                <a:solidFill>
                  <a:srgbClr val="FF0000"/>
                </a:solidFill>
                <a:latin typeface="Arial" pitchFamily="34" charset="0"/>
                <a:cs typeface="Arial" pitchFamily="34" charset="0"/>
              </a:rPr>
              <a:t>wadę</a:t>
            </a:r>
            <a:r>
              <a:rPr lang="pl-PL" sz="2800" dirty="0" smtClean="0">
                <a:latin typeface="Arial" pitchFamily="34" charset="0"/>
                <a:cs typeface="Arial" pitchFamily="34" charset="0"/>
              </a:rPr>
              <a:t>. Po pokonaniu kilki zakrętów przez grupę lub przejściu przez kilka drzwi, powstanie tak duże tarcie, że może dojść do znacznych utrudnień w rozwijaniu liny i dalszym przemieszczaniu się, zwłaszcza gdy lina zaklinuje się między drzwiami a podłogą. Próba nadawania sygnałów poprzez odpowiednią ilość szarpnięć za linę zupełnie nie zda egzaminu.</a:t>
            </a:r>
          </a:p>
          <a:p>
            <a:pPr marL="0" indent="0" algn="just">
              <a:buNone/>
            </a:pPr>
            <a:endParaRPr lang="pl-PL" sz="1100" dirty="0" smtClean="0">
              <a:latin typeface="Arial" pitchFamily="34" charset="0"/>
              <a:cs typeface="Arial" pitchFamily="34" charset="0"/>
            </a:endParaRPr>
          </a:p>
        </p:txBody>
      </p:sp>
      <p:sp>
        <p:nvSpPr>
          <p:cNvPr id="6" name="Tytuł 1"/>
          <p:cNvSpPr>
            <a:spLocks noGrp="1"/>
          </p:cNvSpPr>
          <p:nvPr>
            <p:ph type="title"/>
          </p:nvPr>
        </p:nvSpPr>
        <p:spPr>
          <a:xfrm>
            <a:off x="914400" y="274638"/>
            <a:ext cx="7772400" cy="1143000"/>
          </a:xfrm>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sz="quarter" idx="1"/>
          </p:nvPr>
        </p:nvSpPr>
        <p:spPr>
          <a:xfrm>
            <a:off x="357158" y="1447800"/>
            <a:ext cx="8429684" cy="1695448"/>
          </a:xfrm>
        </p:spPr>
        <p:txBody>
          <a:bodyPr>
            <a:noAutofit/>
          </a:bodyPr>
          <a:lstStyle/>
          <a:p>
            <a:pPr marL="0" indent="0" algn="just"/>
            <a:r>
              <a:rPr lang="pl-PL" sz="3200" dirty="0" smtClean="0">
                <a:latin typeface="Arial" pitchFamily="34" charset="0"/>
                <a:cs typeface="Arial" pitchFamily="34" charset="0"/>
              </a:rPr>
              <a:t> Jeden z końców liny należy </a:t>
            </a:r>
            <a:r>
              <a:rPr lang="pl-PL" sz="3200" dirty="0" smtClean="0">
                <a:solidFill>
                  <a:srgbClr val="FF0000"/>
                </a:solidFill>
                <a:latin typeface="Arial" pitchFamily="34" charset="0"/>
                <a:cs typeface="Arial" pitchFamily="34" charset="0"/>
              </a:rPr>
              <a:t>zakotwiczyć przy wejściu</a:t>
            </a:r>
            <a:r>
              <a:rPr lang="pl-PL" sz="3200" dirty="0" smtClean="0">
                <a:latin typeface="Arial" pitchFamily="34" charset="0"/>
                <a:cs typeface="Arial" pitchFamily="34" charset="0"/>
              </a:rPr>
              <a:t> do wybranego, wytrzymałego elementu (poręcz, balustrada, krata itp.)</a:t>
            </a:r>
          </a:p>
          <a:p>
            <a:pPr marL="0" indent="0" algn="just"/>
            <a:endParaRPr lang="pl-PL" sz="3200" dirty="0" smtClean="0">
              <a:latin typeface="Arial" pitchFamily="34" charset="0"/>
              <a:cs typeface="Arial" pitchFamily="34" charset="0"/>
            </a:endParaRPr>
          </a:p>
        </p:txBody>
      </p:sp>
      <p:sp>
        <p:nvSpPr>
          <p:cNvPr id="8" name="Tytuł 1"/>
          <p:cNvSpPr>
            <a:spLocks noGrp="1"/>
          </p:cNvSpPr>
          <p:nvPr>
            <p:ph type="title"/>
          </p:nvPr>
        </p:nvSpPr>
        <p:spPr>
          <a:xfrm>
            <a:off x="914400" y="274638"/>
            <a:ext cx="7772400" cy="1143000"/>
          </a:xfrm>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pic>
        <p:nvPicPr>
          <p:cNvPr id="4" name="Obraz 3" descr="P6110142a.JPG"/>
          <p:cNvPicPr>
            <a:picLocks noChangeAspect="1"/>
          </p:cNvPicPr>
          <p:nvPr/>
        </p:nvPicPr>
        <p:blipFill>
          <a:blip r:embed="rId2" cstate="print"/>
          <a:srcRect l="10349" r="16158"/>
          <a:stretch>
            <a:fillRect/>
          </a:stretch>
        </p:blipFill>
        <p:spPr>
          <a:xfrm>
            <a:off x="5500694" y="3144855"/>
            <a:ext cx="3500430" cy="3570293"/>
          </a:xfrm>
          <a:prstGeom prst="rect">
            <a:avLst/>
          </a:prstGeom>
        </p:spPr>
      </p:pic>
      <p:sp>
        <p:nvSpPr>
          <p:cNvPr id="5" name="Symbol zastępczy zawartości 2"/>
          <p:cNvSpPr txBox="1">
            <a:spLocks/>
          </p:cNvSpPr>
          <p:nvPr/>
        </p:nvSpPr>
        <p:spPr>
          <a:xfrm>
            <a:off x="357158" y="3500438"/>
            <a:ext cx="5000660" cy="2624166"/>
          </a:xfrm>
          <a:prstGeom prst="rect">
            <a:avLst/>
          </a:prstGeom>
        </p:spPr>
        <p:txBody>
          <a:bodyPr vert="horz">
            <a:noAutofit/>
          </a:bodyPr>
          <a:lstStyle/>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pl-PL" sz="3200" b="0" i="0" u="none" strike="noStrike" kern="1200" cap="none" spc="0" normalizeH="0" baseline="0" noProof="0" dirty="0" smtClean="0">
                <a:ln>
                  <a:noFill/>
                </a:ln>
                <a:solidFill>
                  <a:schemeClr val="tx1"/>
                </a:solidFill>
                <a:effectLst/>
                <a:uLnTx/>
                <a:uFillTx/>
                <a:latin typeface="Arial" pitchFamily="34" charset="0"/>
                <a:cs typeface="Arial" pitchFamily="34" charset="0"/>
              </a:rPr>
              <a:t> Każdorazowo wejście do działań należy uprzednio </a:t>
            </a:r>
            <a:r>
              <a:rPr kumimoji="0" lang="pl-PL" sz="3200" b="0" i="0" u="none" strike="noStrike" kern="1200" cap="none" spc="0" normalizeH="0" baseline="0" noProof="0" dirty="0" smtClean="0">
                <a:ln>
                  <a:noFill/>
                </a:ln>
                <a:solidFill>
                  <a:srgbClr val="FF0000"/>
                </a:solidFill>
                <a:effectLst/>
                <a:uLnTx/>
                <a:uFillTx/>
                <a:latin typeface="Arial" pitchFamily="34" charset="0"/>
                <a:cs typeface="Arial" pitchFamily="34" charset="0"/>
              </a:rPr>
              <a:t>zgłaszać dowódcy </a:t>
            </a:r>
            <a:r>
              <a:rPr kumimoji="0" lang="pl-PL" sz="3200" b="0" i="0" u="none" strike="noStrike" kern="1200" cap="none" spc="0" normalizeH="0" baseline="0" noProof="0" dirty="0" smtClean="0">
                <a:ln>
                  <a:noFill/>
                </a:ln>
                <a:solidFill>
                  <a:schemeClr val="tx1"/>
                </a:solidFill>
                <a:effectLst/>
                <a:uLnTx/>
                <a:uFillTx/>
                <a:latin typeface="Arial" pitchFamily="34" charset="0"/>
                <a:cs typeface="Arial" pitchFamily="34" charset="0"/>
              </a:rPr>
              <a:t>nadzorującemu odcinek bojowy lub KAR.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2"/>
          <p:cNvSpPr>
            <a:spLocks noGrp="1"/>
          </p:cNvSpPr>
          <p:nvPr>
            <p:ph sz="quarter" idx="1"/>
          </p:nvPr>
        </p:nvSpPr>
        <p:spPr>
          <a:xfrm>
            <a:off x="214282" y="1447800"/>
            <a:ext cx="8643998" cy="4910158"/>
          </a:xfrm>
        </p:spPr>
        <p:txBody>
          <a:bodyPr>
            <a:noAutofit/>
          </a:bodyPr>
          <a:lstStyle/>
          <a:p>
            <a:pPr marL="0" indent="0" algn="just"/>
            <a:r>
              <a:rPr lang="pl-PL" sz="2400" dirty="0" smtClean="0">
                <a:latin typeface="Arial" pitchFamily="34" charset="0"/>
                <a:cs typeface="Arial" pitchFamily="34" charset="0"/>
              </a:rPr>
              <a:t> W przypadku </a:t>
            </a:r>
            <a:r>
              <a:rPr lang="pl-PL" sz="2400" dirty="0" smtClean="0">
                <a:solidFill>
                  <a:srgbClr val="FF0000"/>
                </a:solidFill>
                <a:latin typeface="Arial" pitchFamily="34" charset="0"/>
                <a:cs typeface="Arial" pitchFamily="34" charset="0"/>
              </a:rPr>
              <a:t>działania w rocie</a:t>
            </a:r>
            <a:r>
              <a:rPr lang="pl-PL" sz="2400" dirty="0" smtClean="0">
                <a:latin typeface="Arial" pitchFamily="34" charset="0"/>
                <a:cs typeface="Arial" pitchFamily="34" charset="0"/>
              </a:rPr>
              <a:t>, strażak niosący zapasowy aparat (mniej mobilny) porusza się na pozycji drugiej i utrzymuje stały kontakt przede wszystkim z liną. Dzięki temu strażacy mogą się oddalać na niewielką odległość a strażak prowadzący rotę ma możliwość dokładniejszego przeszukania.</a:t>
            </a:r>
          </a:p>
        </p:txBody>
      </p:sp>
      <p:sp>
        <p:nvSpPr>
          <p:cNvPr id="8" name="Tytuł 1"/>
          <p:cNvSpPr>
            <a:spLocks noGrp="1"/>
          </p:cNvSpPr>
          <p:nvPr>
            <p:ph type="title"/>
          </p:nvPr>
        </p:nvSpPr>
        <p:spPr>
          <a:xfrm>
            <a:off x="914400" y="274638"/>
            <a:ext cx="7772400" cy="1143000"/>
          </a:xfrm>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pic>
        <p:nvPicPr>
          <p:cNvPr id="4" name="Obraz 3" descr="P6110153a.JPG"/>
          <p:cNvPicPr>
            <a:picLocks noChangeAspect="1"/>
          </p:cNvPicPr>
          <p:nvPr/>
        </p:nvPicPr>
        <p:blipFill>
          <a:blip r:embed="rId2" cstate="print"/>
          <a:stretch>
            <a:fillRect/>
          </a:stretch>
        </p:blipFill>
        <p:spPr>
          <a:xfrm>
            <a:off x="4572000" y="3411109"/>
            <a:ext cx="4405316" cy="330219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
        <p:nvSpPr>
          <p:cNvPr id="2150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latin typeface="Arial" pitchFamily="34" charset="0"/>
              <a:cs typeface="Arial" pitchFamily="34" charset="0"/>
            </a:endParaRPr>
          </a:p>
        </p:txBody>
      </p:sp>
      <p:grpSp>
        <p:nvGrpSpPr>
          <p:cNvPr id="12" name="Grupa 11"/>
          <p:cNvGrpSpPr/>
          <p:nvPr/>
        </p:nvGrpSpPr>
        <p:grpSpPr>
          <a:xfrm>
            <a:off x="214282" y="1357298"/>
            <a:ext cx="8715408" cy="2961957"/>
            <a:chOff x="214282" y="1357298"/>
            <a:chExt cx="8715408" cy="2961957"/>
          </a:xfrm>
        </p:grpSpPr>
        <p:pic>
          <p:nvPicPr>
            <p:cNvPr id="21505" name="Obraz 5" descr="C:\Documents and Settings\Witek\Moje dokumenty\eRIT\RIT_Book\05_Zdjęcia\07.jpg"/>
            <p:cNvPicPr>
              <a:picLocks noChangeAspect="1" noChangeArrowheads="1"/>
            </p:cNvPicPr>
            <p:nvPr/>
          </p:nvPicPr>
          <p:blipFill>
            <a:blip r:embed="rId2" cstate="print"/>
            <a:srcRect/>
            <a:stretch>
              <a:fillRect/>
            </a:stretch>
          </p:blipFill>
          <p:spPr bwMode="auto">
            <a:xfrm>
              <a:off x="214282" y="1357298"/>
              <a:ext cx="3960000" cy="2961957"/>
            </a:xfrm>
            <a:prstGeom prst="rect">
              <a:avLst/>
            </a:prstGeom>
            <a:noFill/>
          </p:spPr>
        </p:pic>
        <p:sp>
          <p:nvSpPr>
            <p:cNvPr id="9" name="Objaśnienie liniowe 1 (obramowanie i kreska) 8"/>
            <p:cNvSpPr/>
            <p:nvPr/>
          </p:nvSpPr>
          <p:spPr>
            <a:xfrm>
              <a:off x="5000628" y="2143116"/>
              <a:ext cx="3929062" cy="1071563"/>
            </a:xfrm>
            <a:prstGeom prst="accentBorderCallout1">
              <a:avLst>
                <a:gd name="adj1" fmla="val 18750"/>
                <a:gd name="adj2" fmla="val -8333"/>
                <a:gd name="adj3" fmla="val 90663"/>
                <a:gd name="adj4" fmla="val -39885"/>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FFFFFF"/>
                  </a:solidFill>
                  <a:effectLst/>
                  <a:latin typeface="Arial" pitchFamily="34" charset="0"/>
                  <a:cs typeface="Arial" pitchFamily="34" charset="0"/>
                </a:rPr>
                <a:t>Rota ratunkowa wchodzi</a:t>
              </a:r>
              <a:r>
                <a:rPr kumimoji="0" lang="pl-PL" sz="1800" b="0" i="0" u="none" strike="noStrike" cap="none" normalizeH="0" dirty="0" smtClean="0">
                  <a:ln>
                    <a:noFill/>
                  </a:ln>
                  <a:solidFill>
                    <a:srgbClr val="FFFFFF"/>
                  </a:solidFill>
                  <a:effectLst/>
                  <a:latin typeface="Arial" pitchFamily="34" charset="0"/>
                  <a:cs typeface="Arial" pitchFamily="34" charset="0"/>
                </a:rPr>
                <a:t> do strefy niebezpiecznej</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upa 10"/>
          <p:cNvGrpSpPr/>
          <p:nvPr/>
        </p:nvGrpSpPr>
        <p:grpSpPr>
          <a:xfrm>
            <a:off x="500034" y="3610321"/>
            <a:ext cx="8429656" cy="2961951"/>
            <a:chOff x="500034" y="3610321"/>
            <a:chExt cx="8429656" cy="2961951"/>
          </a:xfrm>
        </p:grpSpPr>
        <p:pic>
          <p:nvPicPr>
            <p:cNvPr id="1027" name="Obraz 3" descr="C:\Documents and Settings\Witek\Moje dokumenty\eRIT\RIT_Book\05_Zdjęcia\08.jpg"/>
            <p:cNvPicPr>
              <a:picLocks noChangeAspect="1" noChangeArrowheads="1"/>
            </p:cNvPicPr>
            <p:nvPr/>
          </p:nvPicPr>
          <p:blipFill>
            <a:blip r:embed="rId3" cstate="print"/>
            <a:srcRect/>
            <a:stretch>
              <a:fillRect/>
            </a:stretch>
          </p:blipFill>
          <p:spPr bwMode="auto">
            <a:xfrm>
              <a:off x="500034" y="3610321"/>
              <a:ext cx="3960000" cy="2961951"/>
            </a:xfrm>
            <a:prstGeom prst="rect">
              <a:avLst/>
            </a:prstGeom>
            <a:noFill/>
            <a:ln w="9525">
              <a:noFill/>
              <a:miter lim="800000"/>
              <a:headEnd/>
              <a:tailEnd/>
            </a:ln>
          </p:spPr>
        </p:pic>
        <p:sp>
          <p:nvSpPr>
            <p:cNvPr id="10" name="Objaśnienie liniowe 1 (obramowanie i kreska) 9"/>
            <p:cNvSpPr/>
            <p:nvPr/>
          </p:nvSpPr>
          <p:spPr>
            <a:xfrm>
              <a:off x="5000628" y="5214957"/>
              <a:ext cx="3929062" cy="1071563"/>
            </a:xfrm>
            <a:prstGeom prst="accentBorderCallout1">
              <a:avLst>
                <a:gd name="adj1" fmla="val 60612"/>
                <a:gd name="adj2" fmla="val -8333"/>
                <a:gd name="adj3" fmla="val 41556"/>
                <a:gd name="adj4" fmla="val -40763"/>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FFFFFF"/>
                  </a:solidFill>
                  <a:effectLst/>
                  <a:latin typeface="Arial" pitchFamily="34" charset="0"/>
                  <a:cs typeface="Arial" pitchFamily="34" charset="0"/>
                </a:rPr>
                <a:t>Możliwość oddalenia się dzięki</a:t>
              </a:r>
              <a:r>
                <a:rPr kumimoji="0" lang="pl-PL" sz="1800" b="0" i="0" u="none" strike="noStrike" cap="none" normalizeH="0" dirty="0" smtClean="0">
                  <a:ln>
                    <a:noFill/>
                  </a:ln>
                  <a:solidFill>
                    <a:srgbClr val="FFFFFF"/>
                  </a:solidFill>
                  <a:effectLst/>
                  <a:latin typeface="Arial" pitchFamily="34" charset="0"/>
                  <a:cs typeface="Arial" pitchFamily="34" charset="0"/>
                </a:rPr>
                <a:t> wykorzystaniu liny umożliwia bardziej intensywne przeszukanie</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
        <p:nvSpPr>
          <p:cNvPr id="2150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latin typeface="Arial" pitchFamily="34" charset="0"/>
              <a:cs typeface="Arial" pitchFamily="34" charset="0"/>
            </a:endParaRPr>
          </a:p>
        </p:txBody>
      </p:sp>
      <p:grpSp>
        <p:nvGrpSpPr>
          <p:cNvPr id="9" name="Grupa 8"/>
          <p:cNvGrpSpPr/>
          <p:nvPr/>
        </p:nvGrpSpPr>
        <p:grpSpPr>
          <a:xfrm>
            <a:off x="500034" y="1285860"/>
            <a:ext cx="8366872" cy="2961957"/>
            <a:chOff x="354152" y="1285860"/>
            <a:chExt cx="8366872" cy="2961957"/>
          </a:xfrm>
        </p:grpSpPr>
        <p:pic>
          <p:nvPicPr>
            <p:cNvPr id="21508" name="Obraz 7" descr="C:\Documents and Settings\Witek\Moje dokumenty\eRIT\RIT_Book\05_Zdjęcia\09.jpg"/>
            <p:cNvPicPr>
              <a:picLocks noChangeAspect="1" noChangeArrowheads="1"/>
            </p:cNvPicPr>
            <p:nvPr/>
          </p:nvPicPr>
          <p:blipFill>
            <a:blip r:embed="rId2" cstate="print"/>
            <a:srcRect/>
            <a:stretch>
              <a:fillRect/>
            </a:stretch>
          </p:blipFill>
          <p:spPr bwMode="auto">
            <a:xfrm>
              <a:off x="4761024" y="1285860"/>
              <a:ext cx="3960000" cy="2961957"/>
            </a:xfrm>
            <a:prstGeom prst="rect">
              <a:avLst/>
            </a:prstGeom>
            <a:noFill/>
            <a:ln w="9525">
              <a:noFill/>
              <a:miter lim="800000"/>
              <a:headEnd/>
              <a:tailEnd/>
            </a:ln>
          </p:spPr>
        </p:pic>
        <p:sp>
          <p:nvSpPr>
            <p:cNvPr id="8" name="Objaśnienie liniowe 1 (obramowanie i kreska) 7"/>
            <p:cNvSpPr/>
            <p:nvPr/>
          </p:nvSpPr>
          <p:spPr>
            <a:xfrm flipH="1">
              <a:off x="354152" y="1785926"/>
              <a:ext cx="3857652" cy="1071563"/>
            </a:xfrm>
            <a:prstGeom prst="accentBorderCallout1">
              <a:avLst>
                <a:gd name="adj1" fmla="val 18750"/>
                <a:gd name="adj2" fmla="val -8333"/>
                <a:gd name="adj3" fmla="val 61682"/>
                <a:gd name="adj4" fmla="val -25126"/>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FFFFFF"/>
                  </a:solidFill>
                  <a:effectLst/>
                  <a:latin typeface="Arial" pitchFamily="34" charset="0"/>
                  <a:cs typeface="Arial" pitchFamily="34" charset="0"/>
                </a:rPr>
                <a:t>Przy wycofywaniu</a:t>
              </a:r>
              <a:r>
                <a:rPr kumimoji="0" lang="pl-PL" sz="1800" b="0" i="0" u="none" strike="noStrike" cap="none" normalizeH="0" dirty="0" smtClean="0">
                  <a:ln>
                    <a:noFill/>
                  </a:ln>
                  <a:solidFill>
                    <a:srgbClr val="FFFFFF"/>
                  </a:solidFill>
                  <a:effectLst/>
                  <a:latin typeface="Arial" pitchFamily="34" charset="0"/>
                  <a:cs typeface="Arial" pitchFamily="34" charset="0"/>
                </a:rPr>
                <a:t> należy zwijać linę</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upa 9"/>
          <p:cNvGrpSpPr/>
          <p:nvPr/>
        </p:nvGrpSpPr>
        <p:grpSpPr>
          <a:xfrm>
            <a:off x="142844" y="3714752"/>
            <a:ext cx="8358246" cy="2961957"/>
            <a:chOff x="30878" y="3714752"/>
            <a:chExt cx="8358246" cy="2961957"/>
          </a:xfrm>
        </p:grpSpPr>
        <p:pic>
          <p:nvPicPr>
            <p:cNvPr id="21509" name="Obraz 8" descr="C:\Documents and Settings\Witek\Moje dokumenty\eRIT\RIT_Book\05_Zdjęcia\10.jpg"/>
            <p:cNvPicPr>
              <a:picLocks noChangeAspect="1" noChangeArrowheads="1"/>
            </p:cNvPicPr>
            <p:nvPr/>
          </p:nvPicPr>
          <p:blipFill>
            <a:blip r:embed="rId3" cstate="print"/>
            <a:srcRect/>
            <a:stretch>
              <a:fillRect/>
            </a:stretch>
          </p:blipFill>
          <p:spPr bwMode="auto">
            <a:xfrm>
              <a:off x="4429124" y="3714752"/>
              <a:ext cx="3960000" cy="2961957"/>
            </a:xfrm>
            <a:prstGeom prst="rect">
              <a:avLst/>
            </a:prstGeom>
            <a:noFill/>
            <a:ln w="9525">
              <a:noFill/>
              <a:miter lim="800000"/>
              <a:headEnd/>
              <a:tailEnd/>
            </a:ln>
          </p:spPr>
        </p:pic>
        <p:sp>
          <p:nvSpPr>
            <p:cNvPr id="11" name="Objaśnienie liniowe 1 (obramowanie i kreska) 10"/>
            <p:cNvSpPr/>
            <p:nvPr/>
          </p:nvSpPr>
          <p:spPr>
            <a:xfrm flipH="1">
              <a:off x="30878" y="4714884"/>
              <a:ext cx="3857652" cy="1071563"/>
            </a:xfrm>
            <a:prstGeom prst="accentBorderCallout1">
              <a:avLst>
                <a:gd name="adj1" fmla="val 57392"/>
                <a:gd name="adj2" fmla="val -8333"/>
                <a:gd name="adj3" fmla="val 64902"/>
                <a:gd name="adj4" fmla="val -30045"/>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rgbClr val="FFFFFF"/>
                  </a:solidFill>
                  <a:effectLst/>
                  <a:latin typeface="Arial" pitchFamily="34" charset="0"/>
                  <a:cs typeface="Arial" pitchFamily="34" charset="0"/>
                </a:rPr>
                <a:t>W przypadku zaplątania należy zdjąć i zostawić torbę, szczególnie gdy utrudnia przemieszczanie</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
        <p:nvSpPr>
          <p:cNvPr id="5" name="Symbol zastępczy zawartości 2"/>
          <p:cNvSpPr>
            <a:spLocks noGrp="1"/>
          </p:cNvSpPr>
          <p:nvPr>
            <p:ph sz="quarter" idx="1"/>
          </p:nvPr>
        </p:nvSpPr>
        <p:spPr>
          <a:xfrm>
            <a:off x="357158" y="1447800"/>
            <a:ext cx="8607330" cy="4910158"/>
          </a:xfrm>
        </p:spPr>
        <p:txBody>
          <a:bodyPr>
            <a:noAutofit/>
          </a:bodyPr>
          <a:lstStyle/>
          <a:p>
            <a:pPr marL="0" indent="0" algn="just">
              <a:spcBef>
                <a:spcPts val="1800"/>
              </a:spcBef>
            </a:pPr>
            <a:r>
              <a:rPr lang="pl-PL" sz="2800" dirty="0" smtClean="0">
                <a:latin typeface="Arial" pitchFamily="34" charset="0"/>
                <a:cs typeface="Arial" pitchFamily="34" charset="0"/>
              </a:rPr>
              <a:t> Aby uniknąć zgubienia liny w przypadku rozwinięcia jej na całej długości, należy </a:t>
            </a:r>
            <a:r>
              <a:rPr lang="pl-PL" sz="2800" dirty="0" smtClean="0">
                <a:solidFill>
                  <a:srgbClr val="FF0000"/>
                </a:solidFill>
                <a:latin typeface="Arial" pitchFamily="34" charset="0"/>
                <a:cs typeface="Arial" pitchFamily="34" charset="0"/>
              </a:rPr>
              <a:t>zabezpieczyć</a:t>
            </a:r>
            <a:r>
              <a:rPr lang="pl-PL" sz="2800" dirty="0" smtClean="0">
                <a:latin typeface="Arial" pitchFamily="34" charset="0"/>
                <a:cs typeface="Arial" pitchFamily="34" charset="0"/>
              </a:rPr>
              <a:t> </a:t>
            </a:r>
            <a:r>
              <a:rPr lang="pl-PL" sz="2800" dirty="0" smtClean="0">
                <a:solidFill>
                  <a:srgbClr val="FF0000"/>
                </a:solidFill>
                <a:latin typeface="Arial" pitchFamily="34" charset="0"/>
                <a:cs typeface="Arial" pitchFamily="34" charset="0"/>
              </a:rPr>
              <a:t>jej koniec </a:t>
            </a:r>
            <a:r>
              <a:rPr lang="pl-PL" sz="2800" dirty="0" smtClean="0">
                <a:latin typeface="Arial" pitchFamily="34" charset="0"/>
                <a:cs typeface="Arial" pitchFamily="34" charset="0"/>
              </a:rPr>
              <a:t>(przyczepić), np. do torby, z której jest rozwijana.</a:t>
            </a:r>
          </a:p>
          <a:p>
            <a:pPr marL="0" indent="0" algn="just">
              <a:spcBef>
                <a:spcPts val="1800"/>
              </a:spcBef>
            </a:pPr>
            <a:r>
              <a:rPr lang="pl-PL" sz="2800" dirty="0" smtClean="0">
                <a:latin typeface="Arial" pitchFamily="34" charset="0"/>
                <a:cs typeface="Arial" pitchFamily="34" charset="0"/>
              </a:rPr>
              <a:t> Gdy wykorzystamy maksymalny zasięg liny, odpowiednie przygotowanie (zatrzaśniki czy karabinki po obu stronach każdej linki) pozwoli na </a:t>
            </a:r>
            <a:r>
              <a:rPr lang="pl-PL" sz="2800" dirty="0" smtClean="0">
                <a:solidFill>
                  <a:srgbClr val="FF0000"/>
                </a:solidFill>
                <a:latin typeface="Arial" pitchFamily="34" charset="0"/>
                <a:cs typeface="Arial" pitchFamily="34" charset="0"/>
              </a:rPr>
              <a:t>szybkie doczepienie </a:t>
            </a:r>
            <a:r>
              <a:rPr lang="pl-PL" sz="2800" dirty="0" smtClean="0">
                <a:latin typeface="Arial" pitchFamily="34" charset="0"/>
                <a:cs typeface="Arial" pitchFamily="34" charset="0"/>
              </a:rPr>
              <a:t>drugiej liny i kontynuowanie przeszukania. Należy uważać, aby nie przemieszczać się zbyt daleko w głąb pomieszczenia (możliwość odwrotu czy szybkiej ewakuacji).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
        <p:nvSpPr>
          <p:cNvPr id="5" name="Symbol zastępczy zawartości 2"/>
          <p:cNvSpPr>
            <a:spLocks noGrp="1"/>
          </p:cNvSpPr>
          <p:nvPr>
            <p:ph sz="quarter" idx="1"/>
          </p:nvPr>
        </p:nvSpPr>
        <p:spPr>
          <a:xfrm>
            <a:off x="357158" y="1447800"/>
            <a:ext cx="8329642" cy="4910158"/>
          </a:xfrm>
        </p:spPr>
        <p:txBody>
          <a:bodyPr>
            <a:noAutofit/>
          </a:bodyPr>
          <a:lstStyle/>
          <a:p>
            <a:pPr marL="0" indent="0" algn="just">
              <a:spcBef>
                <a:spcPts val="1800"/>
              </a:spcBef>
            </a:pPr>
            <a:r>
              <a:rPr lang="pl-PL" sz="2800" dirty="0" smtClean="0">
                <a:latin typeface="Arial" pitchFamily="34" charset="0"/>
                <a:cs typeface="Arial" pitchFamily="34" charset="0"/>
              </a:rPr>
              <a:t> Dodatkową linę będzie niósł drugi strażak, zatem gdy wystąpi konieczność jej wykorzystania nastąpi </a:t>
            </a:r>
            <a:r>
              <a:rPr lang="pl-PL" sz="2800" dirty="0" smtClean="0">
                <a:solidFill>
                  <a:srgbClr val="FF0000"/>
                </a:solidFill>
                <a:latin typeface="Arial" pitchFamily="34" charset="0"/>
                <a:cs typeface="Arial" pitchFamily="34" charset="0"/>
              </a:rPr>
              <a:t>zamiana ról</a:t>
            </a:r>
            <a:r>
              <a:rPr lang="pl-PL" sz="2800" dirty="0" smtClean="0">
                <a:latin typeface="Arial" pitchFamily="34" charset="0"/>
                <a:cs typeface="Arial" pitchFamily="34" charset="0"/>
              </a:rPr>
              <a:t> – ten strażak przekaże zapasowy aparat ODO swojemu koledze a sam będzie prowadził rotę i intensywnie przeszukiwał pomieszczenia.</a:t>
            </a:r>
            <a:endParaRPr lang="pl-PL" sz="11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pic>
        <p:nvPicPr>
          <p:cNvPr id="10241" name="Obraz 9" descr="C:\Documents and Settings\Witek\Moje dokumenty\eRIT\RIT_Book\05_Zdjęcia\11.jpg"/>
          <p:cNvPicPr>
            <a:picLocks noChangeAspect="1" noChangeArrowheads="1"/>
          </p:cNvPicPr>
          <p:nvPr/>
        </p:nvPicPr>
        <p:blipFill>
          <a:blip r:embed="rId2" cstate="print"/>
          <a:srcRect/>
          <a:stretch>
            <a:fillRect/>
          </a:stretch>
        </p:blipFill>
        <p:spPr bwMode="auto">
          <a:xfrm>
            <a:off x="183372" y="1395742"/>
            <a:ext cx="3960000" cy="2961952"/>
          </a:xfrm>
          <a:prstGeom prst="rect">
            <a:avLst/>
          </a:prstGeom>
          <a:noFill/>
          <a:ln w="9525">
            <a:noFill/>
            <a:miter lim="800000"/>
            <a:headEnd/>
            <a:tailEnd/>
          </a:ln>
        </p:spPr>
      </p:pic>
      <p:pic>
        <p:nvPicPr>
          <p:cNvPr id="10242" name="Obraz 10" descr="C:\Documents and Settings\Witek\Moje dokumenty\eRIT\RIT_Book\05_Zdjęcia\12.jpg"/>
          <p:cNvPicPr>
            <a:picLocks noChangeAspect="1" noChangeArrowheads="1"/>
          </p:cNvPicPr>
          <p:nvPr/>
        </p:nvPicPr>
        <p:blipFill>
          <a:blip r:embed="rId3" cstate="print"/>
          <a:srcRect/>
          <a:stretch>
            <a:fillRect/>
          </a:stretch>
        </p:blipFill>
        <p:spPr bwMode="auto">
          <a:xfrm>
            <a:off x="5000628" y="3643314"/>
            <a:ext cx="3960000" cy="2961952"/>
          </a:xfrm>
          <a:prstGeom prst="rect">
            <a:avLst/>
          </a:prstGeom>
          <a:noFill/>
          <a:ln w="9525">
            <a:noFill/>
            <a:miter lim="800000"/>
            <a:headEnd/>
            <a:tailEnd/>
          </a:ln>
        </p:spPr>
      </p:pic>
      <p:sp>
        <p:nvSpPr>
          <p:cNvPr id="5" name="Objaśnienie liniowe 1 (obramowanie i kreska) 4"/>
          <p:cNvSpPr/>
          <p:nvPr/>
        </p:nvSpPr>
        <p:spPr>
          <a:xfrm>
            <a:off x="5005718" y="1857364"/>
            <a:ext cx="3924000" cy="1071563"/>
          </a:xfrm>
          <a:prstGeom prst="accentBorderCallout1">
            <a:avLst>
              <a:gd name="adj1" fmla="val 66750"/>
              <a:gd name="adj2" fmla="val -8576"/>
              <a:gd name="adj3" fmla="val 91904"/>
              <a:gd name="adj4" fmla="val -66149"/>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Zabezpieczenie końca linki zabezpieczy przed jej zagubieniem.</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bjaśnienie liniowe 1 (obramowanie i kreska) 5"/>
          <p:cNvSpPr/>
          <p:nvPr/>
        </p:nvSpPr>
        <p:spPr>
          <a:xfrm flipH="1">
            <a:off x="428596" y="5286395"/>
            <a:ext cx="3857652" cy="1071563"/>
          </a:xfrm>
          <a:prstGeom prst="accentBorderCallout1">
            <a:avLst>
              <a:gd name="adj1" fmla="val 34968"/>
              <a:gd name="adj2" fmla="val -8109"/>
              <a:gd name="adj3" fmla="val 14571"/>
              <a:gd name="adj4" fmla="val -52286"/>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Doczepienie kolejnej linki umożliwi kontynuowanie przeszukania.</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
        <p:nvSpPr>
          <p:cNvPr id="5" name="Objaśnienie liniowe 1 (obramowanie i kreska) 4"/>
          <p:cNvSpPr/>
          <p:nvPr/>
        </p:nvSpPr>
        <p:spPr>
          <a:xfrm>
            <a:off x="3500430" y="5643578"/>
            <a:ext cx="4357718" cy="1071563"/>
          </a:xfrm>
          <a:prstGeom prst="accentBorderCallout1">
            <a:avLst>
              <a:gd name="adj1" fmla="val 41518"/>
              <a:gd name="adj2" fmla="val -4697"/>
              <a:gd name="adj3" fmla="val 2947"/>
              <a:gd name="adj4" fmla="val -17066"/>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Kolejne etapy wiązania niezaciskającego się węzła pośrodku liny</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7" name="Grupa 26"/>
          <p:cNvGrpSpPr/>
          <p:nvPr/>
        </p:nvGrpSpPr>
        <p:grpSpPr>
          <a:xfrm>
            <a:off x="117554" y="1328705"/>
            <a:ext cx="2808000" cy="2100295"/>
            <a:chOff x="117554" y="1328705"/>
            <a:chExt cx="2808000" cy="2100295"/>
          </a:xfrm>
        </p:grpSpPr>
        <p:pic>
          <p:nvPicPr>
            <p:cNvPr id="1031" name="Obraz 11" descr="C:\Documents and Settings\Witek\Moje dokumenty\eRIT\RIT_Book\2008_05_24\węzeł_na_linie\01.JPG"/>
            <p:cNvPicPr>
              <a:picLocks noChangeAspect="1" noChangeArrowheads="1"/>
            </p:cNvPicPr>
            <p:nvPr/>
          </p:nvPicPr>
          <p:blipFill>
            <a:blip r:embed="rId2" cstate="print"/>
            <a:srcRect/>
            <a:stretch>
              <a:fillRect/>
            </a:stretch>
          </p:blipFill>
          <p:spPr bwMode="auto">
            <a:xfrm>
              <a:off x="117554" y="1328705"/>
              <a:ext cx="2808000" cy="2100295"/>
            </a:xfrm>
            <a:prstGeom prst="rect">
              <a:avLst/>
            </a:prstGeom>
            <a:noFill/>
            <a:ln w="9525">
              <a:noFill/>
              <a:miter lim="800000"/>
              <a:headEnd/>
              <a:tailEnd/>
            </a:ln>
          </p:spPr>
        </p:pic>
        <p:sp>
          <p:nvSpPr>
            <p:cNvPr id="19" name="Objaśnienie liniowe 1 (obramowanie i kreska) 18"/>
            <p:cNvSpPr/>
            <p:nvPr/>
          </p:nvSpPr>
          <p:spPr>
            <a:xfrm>
              <a:off x="2643174" y="142873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1</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8" name="Grupa 27"/>
          <p:cNvGrpSpPr/>
          <p:nvPr/>
        </p:nvGrpSpPr>
        <p:grpSpPr>
          <a:xfrm>
            <a:off x="3192760" y="1328705"/>
            <a:ext cx="2808000" cy="2100295"/>
            <a:chOff x="3192760" y="1328705"/>
            <a:chExt cx="2808000" cy="2100295"/>
          </a:xfrm>
        </p:grpSpPr>
        <p:pic>
          <p:nvPicPr>
            <p:cNvPr id="1032" name="Obraz 12" descr="C:\Documents and Settings\Witek\Moje dokumenty\eRIT\RIT_Book\2008_05_24\węzeł_na_linie\02.JPG"/>
            <p:cNvPicPr>
              <a:picLocks noChangeAspect="1" noChangeArrowheads="1"/>
            </p:cNvPicPr>
            <p:nvPr/>
          </p:nvPicPr>
          <p:blipFill>
            <a:blip r:embed="rId3" cstate="print"/>
            <a:srcRect/>
            <a:stretch>
              <a:fillRect/>
            </a:stretch>
          </p:blipFill>
          <p:spPr bwMode="auto">
            <a:xfrm>
              <a:off x="3192760" y="1328705"/>
              <a:ext cx="2808000" cy="2100295"/>
            </a:xfrm>
            <a:prstGeom prst="rect">
              <a:avLst/>
            </a:prstGeom>
            <a:noFill/>
            <a:ln w="9525">
              <a:noFill/>
              <a:miter lim="800000"/>
              <a:headEnd/>
              <a:tailEnd/>
            </a:ln>
          </p:spPr>
        </p:pic>
        <p:sp>
          <p:nvSpPr>
            <p:cNvPr id="20" name="Objaśnienie liniowe 1 (obramowanie i kreska) 19"/>
            <p:cNvSpPr/>
            <p:nvPr/>
          </p:nvSpPr>
          <p:spPr>
            <a:xfrm>
              <a:off x="5715008" y="142873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2</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9" name="Grupa 28"/>
          <p:cNvGrpSpPr/>
          <p:nvPr/>
        </p:nvGrpSpPr>
        <p:grpSpPr>
          <a:xfrm>
            <a:off x="6215074" y="1328705"/>
            <a:ext cx="2808000" cy="2100295"/>
            <a:chOff x="6215074" y="1328705"/>
            <a:chExt cx="2808000" cy="2100295"/>
          </a:xfrm>
        </p:grpSpPr>
        <p:pic>
          <p:nvPicPr>
            <p:cNvPr id="1033" name="Obraz 13" descr="C:\Documents and Settings\Witek\Moje dokumenty\eRIT\RIT_Book\2008_05_24\węzeł_na_linie\03.JPG"/>
            <p:cNvPicPr>
              <a:picLocks noChangeAspect="1" noChangeArrowheads="1"/>
            </p:cNvPicPr>
            <p:nvPr/>
          </p:nvPicPr>
          <p:blipFill>
            <a:blip r:embed="rId4" cstate="print"/>
            <a:srcRect/>
            <a:stretch>
              <a:fillRect/>
            </a:stretch>
          </p:blipFill>
          <p:spPr bwMode="auto">
            <a:xfrm>
              <a:off x="6215074" y="1328705"/>
              <a:ext cx="2808000" cy="2100295"/>
            </a:xfrm>
            <a:prstGeom prst="rect">
              <a:avLst/>
            </a:prstGeom>
            <a:noFill/>
            <a:ln w="9525">
              <a:noFill/>
              <a:miter lim="800000"/>
              <a:headEnd/>
              <a:tailEnd/>
            </a:ln>
          </p:spPr>
        </p:pic>
        <p:sp>
          <p:nvSpPr>
            <p:cNvPr id="21" name="Objaśnienie liniowe 1 (obramowanie i kreska) 20"/>
            <p:cNvSpPr/>
            <p:nvPr/>
          </p:nvSpPr>
          <p:spPr>
            <a:xfrm>
              <a:off x="8715404" y="142873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3</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0" name="Grupa 29"/>
          <p:cNvGrpSpPr/>
          <p:nvPr/>
        </p:nvGrpSpPr>
        <p:grpSpPr>
          <a:xfrm>
            <a:off x="120364" y="3500438"/>
            <a:ext cx="2808000" cy="2100295"/>
            <a:chOff x="120364" y="3500438"/>
            <a:chExt cx="2808000" cy="2100295"/>
          </a:xfrm>
        </p:grpSpPr>
        <p:pic>
          <p:nvPicPr>
            <p:cNvPr id="1034" name="Obraz 14" descr="C:\Documents and Settings\Witek\Moje dokumenty\eRIT\RIT_Book\2008_05_24\węzeł_na_linie\04.JPG"/>
            <p:cNvPicPr>
              <a:picLocks noChangeAspect="1" noChangeArrowheads="1"/>
            </p:cNvPicPr>
            <p:nvPr/>
          </p:nvPicPr>
          <p:blipFill>
            <a:blip r:embed="rId5" cstate="print"/>
            <a:srcRect/>
            <a:stretch>
              <a:fillRect/>
            </a:stretch>
          </p:blipFill>
          <p:spPr bwMode="auto">
            <a:xfrm>
              <a:off x="120364" y="3500438"/>
              <a:ext cx="2808000" cy="2100295"/>
            </a:xfrm>
            <a:prstGeom prst="rect">
              <a:avLst/>
            </a:prstGeom>
            <a:noFill/>
            <a:ln w="9525">
              <a:noFill/>
              <a:miter lim="800000"/>
              <a:headEnd/>
              <a:tailEnd/>
            </a:ln>
          </p:spPr>
        </p:pic>
        <p:sp>
          <p:nvSpPr>
            <p:cNvPr id="22" name="Objaśnienie liniowe 1 (obramowanie i kreska) 21"/>
            <p:cNvSpPr/>
            <p:nvPr/>
          </p:nvSpPr>
          <p:spPr>
            <a:xfrm>
              <a:off x="2643174" y="357187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4</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1" name="Grupa 30"/>
          <p:cNvGrpSpPr/>
          <p:nvPr/>
        </p:nvGrpSpPr>
        <p:grpSpPr>
          <a:xfrm>
            <a:off x="3192760" y="3500438"/>
            <a:ext cx="2808000" cy="2100295"/>
            <a:chOff x="3192760" y="3500438"/>
            <a:chExt cx="2808000" cy="2100295"/>
          </a:xfrm>
        </p:grpSpPr>
        <p:pic>
          <p:nvPicPr>
            <p:cNvPr id="1035" name="Obraz 15" descr="C:\Documents and Settings\Witek\Moje dokumenty\eRIT\RIT_Book\2008_05_24\węzeł_na_linie\05.JPG"/>
            <p:cNvPicPr>
              <a:picLocks noChangeAspect="1" noChangeArrowheads="1"/>
            </p:cNvPicPr>
            <p:nvPr/>
          </p:nvPicPr>
          <p:blipFill>
            <a:blip r:embed="rId6" cstate="print"/>
            <a:srcRect/>
            <a:stretch>
              <a:fillRect/>
            </a:stretch>
          </p:blipFill>
          <p:spPr bwMode="auto">
            <a:xfrm>
              <a:off x="3192760" y="3500438"/>
              <a:ext cx="2808000" cy="2100295"/>
            </a:xfrm>
            <a:prstGeom prst="rect">
              <a:avLst/>
            </a:prstGeom>
            <a:noFill/>
            <a:ln w="9525">
              <a:noFill/>
              <a:miter lim="800000"/>
              <a:headEnd/>
              <a:tailEnd/>
            </a:ln>
          </p:spPr>
        </p:pic>
        <p:sp>
          <p:nvSpPr>
            <p:cNvPr id="25" name="Objaśnienie liniowe 1 (obramowanie i kreska) 24"/>
            <p:cNvSpPr/>
            <p:nvPr/>
          </p:nvSpPr>
          <p:spPr>
            <a:xfrm>
              <a:off x="5715008" y="357187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5</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2" name="Grupa 31"/>
          <p:cNvGrpSpPr/>
          <p:nvPr/>
        </p:nvGrpSpPr>
        <p:grpSpPr>
          <a:xfrm>
            <a:off x="6215074" y="3500438"/>
            <a:ext cx="2808000" cy="2100295"/>
            <a:chOff x="6215074" y="3500438"/>
            <a:chExt cx="2808000" cy="2100295"/>
          </a:xfrm>
        </p:grpSpPr>
        <p:pic>
          <p:nvPicPr>
            <p:cNvPr id="1036" name="Obraz 16" descr="C:\Documents and Settings\Witek\Moje dokumenty\eRIT\RIT_Book\2008_05_24\węzeł_na_linie\06.JPG"/>
            <p:cNvPicPr>
              <a:picLocks noChangeAspect="1" noChangeArrowheads="1"/>
            </p:cNvPicPr>
            <p:nvPr/>
          </p:nvPicPr>
          <p:blipFill>
            <a:blip r:embed="rId7" cstate="print"/>
            <a:srcRect/>
            <a:stretch>
              <a:fillRect/>
            </a:stretch>
          </p:blipFill>
          <p:spPr bwMode="auto">
            <a:xfrm>
              <a:off x="6215074" y="3500438"/>
              <a:ext cx="2808000" cy="2100295"/>
            </a:xfrm>
            <a:prstGeom prst="rect">
              <a:avLst/>
            </a:prstGeom>
            <a:noFill/>
            <a:ln w="9525">
              <a:noFill/>
              <a:miter lim="800000"/>
              <a:headEnd/>
              <a:tailEnd/>
            </a:ln>
          </p:spPr>
        </p:pic>
        <p:sp>
          <p:nvSpPr>
            <p:cNvPr id="26" name="Objaśnienie liniowe 1 (obramowanie i kreska) 25"/>
            <p:cNvSpPr/>
            <p:nvPr/>
          </p:nvSpPr>
          <p:spPr>
            <a:xfrm>
              <a:off x="8715404" y="357187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6</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lide(from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lide(from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lide(from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lide(fromTop)">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slide(fromLef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slide(from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pic>
        <p:nvPicPr>
          <p:cNvPr id="47106" name="Obraz 17" descr="C:\Documents and Settings\Witek\Moje dokumenty\eRIT\RIT_Book\05_Zdjęcia\13.jpg"/>
          <p:cNvPicPr>
            <a:picLocks noChangeAspect="1" noChangeArrowheads="1"/>
          </p:cNvPicPr>
          <p:nvPr/>
        </p:nvPicPr>
        <p:blipFill>
          <a:blip r:embed="rId2" cstate="print"/>
          <a:srcRect/>
          <a:stretch>
            <a:fillRect/>
          </a:stretch>
        </p:blipFill>
        <p:spPr bwMode="auto">
          <a:xfrm>
            <a:off x="142844" y="1397826"/>
            <a:ext cx="2970000" cy="3960000"/>
          </a:xfrm>
          <a:prstGeom prst="rect">
            <a:avLst/>
          </a:prstGeom>
          <a:noFill/>
          <a:ln w="9525">
            <a:noFill/>
            <a:miter lim="800000"/>
            <a:headEnd/>
            <a:tailEnd/>
          </a:ln>
        </p:spPr>
      </p:pic>
      <p:sp>
        <p:nvSpPr>
          <p:cNvPr id="5" name="Objaśnienie liniowe 1 (obramowanie i kreska) 4"/>
          <p:cNvSpPr/>
          <p:nvPr/>
        </p:nvSpPr>
        <p:spPr>
          <a:xfrm flipH="1">
            <a:off x="357158" y="5429264"/>
            <a:ext cx="2643206" cy="1071563"/>
          </a:xfrm>
          <a:prstGeom prst="accentBorderCallout1">
            <a:avLst>
              <a:gd name="adj1" fmla="val 10407"/>
              <a:gd name="adj2" fmla="val 106302"/>
              <a:gd name="adj3" fmla="val -69943"/>
              <a:gd name="adj4" fmla="val 87437"/>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Sposób wykorzystania zaprezentowanego węzła</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Symbol zastępczy zawartości 2"/>
          <p:cNvSpPr txBox="1">
            <a:spLocks/>
          </p:cNvSpPr>
          <p:nvPr/>
        </p:nvSpPr>
        <p:spPr>
          <a:xfrm>
            <a:off x="3143240" y="1357298"/>
            <a:ext cx="5857916" cy="5214974"/>
          </a:xfrm>
          <a:prstGeom prst="rect">
            <a:avLst/>
          </a:prstGeom>
        </p:spPr>
        <p:txBody>
          <a:bodyPr vert="horz">
            <a:noAutofit/>
          </a:bodyPr>
          <a:lstStyle/>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pl-PL"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pl-PL"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Umożliwia</a:t>
            </a:r>
            <a:r>
              <a:rPr kumimoji="0" lang="pl-PL" sz="2000" b="0" i="0" u="none" strike="noStrike" kern="1200" cap="none" spc="0" normalizeH="0" noProof="0" dirty="0" smtClean="0">
                <a:ln>
                  <a:noFill/>
                </a:ln>
                <a:solidFill>
                  <a:schemeClr val="tx1"/>
                </a:solidFill>
                <a:effectLst/>
                <a:uLnTx/>
                <a:uFillTx/>
                <a:latin typeface="Arial" pitchFamily="34" charset="0"/>
                <a:cs typeface="Arial" pitchFamily="34" charset="0"/>
              </a:rPr>
              <a:t> prowadzenie przeszukania przez zastęp dzielący się na roty lub przez strażaka.</a:t>
            </a: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lang="pl-PL" sz="2000" dirty="0" smtClean="0">
              <a:latin typeface="Arial" pitchFamily="34" charset="0"/>
              <a:cs typeface="Arial" pitchFamily="34" charset="0"/>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pl-PL" sz="2000" b="0" i="0" u="none" strike="noStrike" kern="1200" cap="none" spc="0" normalizeH="0" noProof="0" dirty="0" smtClean="0">
                <a:ln>
                  <a:noFill/>
                </a:ln>
                <a:solidFill>
                  <a:schemeClr val="tx1"/>
                </a:solidFill>
                <a:effectLst/>
                <a:uLnTx/>
                <a:uFillTx/>
                <a:latin typeface="Arial" pitchFamily="34" charset="0"/>
                <a:cs typeface="Arial" pitchFamily="34" charset="0"/>
              </a:rPr>
              <a:t> Ważne jest </a:t>
            </a:r>
            <a:r>
              <a:rPr kumimoji="0" lang="pl-PL" sz="2000" b="0" i="0" u="none" strike="noStrike" kern="1200" cap="none" spc="0" normalizeH="0" noProof="0" dirty="0" smtClean="0">
                <a:ln>
                  <a:noFill/>
                </a:ln>
                <a:solidFill>
                  <a:srgbClr val="FF0000"/>
                </a:solidFill>
                <a:effectLst/>
                <a:uLnTx/>
                <a:uFillTx/>
                <a:latin typeface="Arial" pitchFamily="34" charset="0"/>
                <a:cs typeface="Arial" pitchFamily="34" charset="0"/>
              </a:rPr>
              <a:t>utrzymanie napięcia </a:t>
            </a:r>
            <a:r>
              <a:rPr kumimoji="0" lang="pl-PL" sz="2000" b="0" i="0" u="none" strike="noStrike" kern="1200" cap="none" spc="0" normalizeH="0" noProof="0" dirty="0" smtClean="0">
                <a:ln>
                  <a:noFill/>
                </a:ln>
                <a:solidFill>
                  <a:schemeClr val="tx1"/>
                </a:solidFill>
                <a:effectLst/>
                <a:uLnTx/>
                <a:uFillTx/>
                <a:latin typeface="Arial" pitchFamily="34" charset="0"/>
                <a:cs typeface="Arial" pitchFamily="34" charset="0"/>
              </a:rPr>
              <a:t>liny głównej.</a:t>
            </a: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lang="pl-PL" sz="2000" dirty="0" smtClean="0">
              <a:latin typeface="Arial" pitchFamily="34" charset="0"/>
              <a:cs typeface="Arial" pitchFamily="34" charset="0"/>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pl-PL" sz="2000" b="0" i="0" u="none" strike="noStrike" kern="1200" cap="none" spc="0" normalizeH="0" noProof="0" dirty="0" smtClean="0">
                <a:ln>
                  <a:noFill/>
                </a:ln>
                <a:solidFill>
                  <a:schemeClr val="tx1"/>
                </a:solidFill>
                <a:effectLst/>
                <a:uLnTx/>
                <a:uFillTx/>
                <a:latin typeface="Arial" pitchFamily="34" charset="0"/>
                <a:cs typeface="Arial" pitchFamily="34" charset="0"/>
              </a:rPr>
              <a:t> Wyposażenie lin w </a:t>
            </a:r>
            <a:r>
              <a:rPr kumimoji="0" lang="pl-PL" sz="2000" b="0" i="0" u="none" strike="noStrike" kern="1200" cap="none" spc="0" normalizeH="0" noProof="0" dirty="0" smtClean="0">
                <a:ln>
                  <a:noFill/>
                </a:ln>
                <a:solidFill>
                  <a:srgbClr val="FF0000"/>
                </a:solidFill>
                <a:effectLst/>
                <a:uLnTx/>
                <a:uFillTx/>
                <a:latin typeface="Arial" pitchFamily="34" charset="0"/>
                <a:cs typeface="Arial" pitchFamily="34" charset="0"/>
              </a:rPr>
              <a:t>zatrzaśniki lub karabinki </a:t>
            </a:r>
            <a:r>
              <a:rPr kumimoji="0" lang="pl-PL" sz="2000" b="0" i="0" u="none" strike="noStrike" kern="1200" cap="none" spc="0" normalizeH="0" noProof="0" dirty="0" smtClean="0">
                <a:ln>
                  <a:noFill/>
                </a:ln>
                <a:solidFill>
                  <a:schemeClr val="tx1"/>
                </a:solidFill>
                <a:effectLst/>
                <a:uLnTx/>
                <a:uFillTx/>
                <a:latin typeface="Arial" pitchFamily="34" charset="0"/>
                <a:cs typeface="Arial" pitchFamily="34" charset="0"/>
              </a:rPr>
              <a:t>na obu końcach po raz kolejny ułatwi działanie.</a:t>
            </a: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lang="pl-PL" sz="2000" dirty="0" smtClean="0">
              <a:latin typeface="Arial" pitchFamily="34" charset="0"/>
              <a:cs typeface="Arial" pitchFamily="34" charset="0"/>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pl-PL" sz="2000" b="0" i="0" u="none" strike="noStrike" kern="1200" cap="none" spc="0" normalizeH="0" noProof="0" dirty="0" smtClean="0">
                <a:ln>
                  <a:noFill/>
                </a:ln>
                <a:solidFill>
                  <a:schemeClr val="tx1"/>
                </a:solidFill>
                <a:effectLst/>
                <a:uLnTx/>
                <a:uFillTx/>
                <a:latin typeface="Arial" pitchFamily="34" charset="0"/>
                <a:cs typeface="Arial" pitchFamily="34" charset="0"/>
              </a:rPr>
              <a:t> Zawiązanie węzła wymaga </a:t>
            </a:r>
            <a:r>
              <a:rPr kumimoji="0" lang="pl-PL" sz="2000" b="0" i="0" u="none" strike="noStrike" kern="1200" cap="none" spc="0" normalizeH="0" noProof="0" dirty="0" smtClean="0">
                <a:ln>
                  <a:noFill/>
                </a:ln>
                <a:solidFill>
                  <a:srgbClr val="FF0000"/>
                </a:solidFill>
                <a:effectLst/>
                <a:uLnTx/>
                <a:uFillTx/>
                <a:latin typeface="Arial" pitchFamily="34" charset="0"/>
                <a:cs typeface="Arial" pitchFamily="34" charset="0"/>
              </a:rPr>
              <a:t>wybrania</a:t>
            </a:r>
            <a:r>
              <a:rPr kumimoji="0" lang="pl-PL" sz="2000" b="0" i="0" u="none" strike="noStrike" kern="1200" cap="none" spc="0" normalizeH="0" noProof="0" dirty="0" smtClean="0">
                <a:ln>
                  <a:noFill/>
                </a:ln>
                <a:solidFill>
                  <a:schemeClr val="tx1"/>
                </a:solidFill>
                <a:effectLst/>
                <a:uLnTx/>
                <a:uFillTx/>
                <a:latin typeface="Arial" pitchFamily="34" charset="0"/>
                <a:cs typeface="Arial" pitchFamily="34" charset="0"/>
              </a:rPr>
              <a:t> pewnego odcinka liny od strony torby (nie od wejścia).</a:t>
            </a: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lang="pl-PL" sz="2000" dirty="0" smtClean="0">
              <a:latin typeface="Arial" pitchFamily="34" charset="0"/>
              <a:cs typeface="Arial" pitchFamily="34" charset="0"/>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pl-PL" sz="2000" b="0" i="0" u="none" strike="noStrike" kern="1200" cap="none" spc="0" normalizeH="0" noProof="0" dirty="0" smtClean="0">
                <a:ln>
                  <a:noFill/>
                </a:ln>
                <a:solidFill>
                  <a:schemeClr val="tx1"/>
                </a:solidFill>
                <a:effectLst/>
                <a:uLnTx/>
                <a:uFillTx/>
                <a:latin typeface="Arial" pitchFamily="34" charset="0"/>
                <a:cs typeface="Arial" pitchFamily="34" charset="0"/>
              </a:rPr>
              <a:t> Akceptowalne jest działanie bez zawiązanego węzła – jednak rodzi </a:t>
            </a:r>
            <a:r>
              <a:rPr kumimoji="0" lang="pl-PL" sz="2000" b="0" i="0" u="none" strike="noStrike" kern="1200" cap="none" spc="0" normalizeH="0" noProof="0" dirty="0" smtClean="0">
                <a:ln>
                  <a:noFill/>
                </a:ln>
                <a:solidFill>
                  <a:srgbClr val="FF0000"/>
                </a:solidFill>
                <a:effectLst/>
                <a:uLnTx/>
                <a:uFillTx/>
                <a:latin typeface="Arial" pitchFamily="34" charset="0"/>
                <a:cs typeface="Arial" pitchFamily="34" charset="0"/>
              </a:rPr>
              <a:t>ryzyko</a:t>
            </a:r>
            <a:r>
              <a:rPr kumimoji="0" lang="pl-PL" sz="2000" b="0" i="0" u="none" strike="noStrike" kern="1200" cap="none" spc="0" normalizeH="0" noProof="0" dirty="0" smtClean="0">
                <a:ln>
                  <a:noFill/>
                </a:ln>
                <a:solidFill>
                  <a:schemeClr val="tx1"/>
                </a:solidFill>
                <a:effectLst/>
                <a:uLnTx/>
                <a:uFillTx/>
                <a:latin typeface="Arial" pitchFamily="34" charset="0"/>
                <a:cs typeface="Arial" pitchFamily="34" charset="0"/>
              </a:rPr>
              <a:t> przesuwania punktu zaczepienia, szczególnie niepożądane podczas działania na otwartej przestrzeni.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Arial" pitchFamily="34" charset="0"/>
                <a:cs typeface="Arial" pitchFamily="34" charset="0"/>
              </a:rPr>
              <a:t>Rejestr zmian w prezentacji</a:t>
            </a:r>
            <a:endParaRPr lang="pl-PL" dirty="0">
              <a:latin typeface="Arial" pitchFamily="34" charset="0"/>
              <a:cs typeface="Arial" pitchFamily="34" charset="0"/>
            </a:endParaRPr>
          </a:p>
        </p:txBody>
      </p:sp>
      <p:graphicFrame>
        <p:nvGraphicFramePr>
          <p:cNvPr id="4" name="Tabela 3"/>
          <p:cNvGraphicFramePr>
            <a:graphicFrameLocks noGrp="1"/>
          </p:cNvGraphicFramePr>
          <p:nvPr/>
        </p:nvGraphicFramePr>
        <p:xfrm>
          <a:off x="827584" y="1700808"/>
          <a:ext cx="7632848" cy="3591560"/>
        </p:xfrm>
        <a:graphic>
          <a:graphicData uri="http://schemas.openxmlformats.org/drawingml/2006/table">
            <a:tbl>
              <a:tblPr firstRow="1" bandRow="1">
                <a:tableStyleId>{5C22544A-7EE6-4342-B048-85BDC9FD1C3A}</a:tableStyleId>
              </a:tblPr>
              <a:tblGrid>
                <a:gridCol w="1541248"/>
                <a:gridCol w="3547317"/>
                <a:gridCol w="2544283"/>
              </a:tblGrid>
              <a:tr h="370840">
                <a:tc>
                  <a:txBody>
                    <a:bodyPr/>
                    <a:lstStyle/>
                    <a:p>
                      <a:r>
                        <a:rPr lang="pl-PL" dirty="0" smtClean="0">
                          <a:latin typeface="Arial" pitchFamily="34" charset="0"/>
                          <a:cs typeface="Arial" pitchFamily="34" charset="0"/>
                        </a:rPr>
                        <a:t>Data modyfikacji</a:t>
                      </a:r>
                      <a:endParaRPr lang="pl-PL" dirty="0">
                        <a:latin typeface="Arial" pitchFamily="34" charset="0"/>
                        <a:cs typeface="Arial" pitchFamily="34" charset="0"/>
                      </a:endParaRPr>
                    </a:p>
                  </a:txBody>
                  <a:tcPr/>
                </a:tc>
                <a:tc>
                  <a:txBody>
                    <a:bodyPr/>
                    <a:lstStyle/>
                    <a:p>
                      <a:r>
                        <a:rPr lang="pl-PL" dirty="0" smtClean="0">
                          <a:latin typeface="Arial" pitchFamily="34" charset="0"/>
                          <a:cs typeface="Arial" pitchFamily="34" charset="0"/>
                        </a:rPr>
                        <a:t>Naniesione</a:t>
                      </a:r>
                      <a:r>
                        <a:rPr lang="pl-PL" baseline="0" dirty="0" smtClean="0">
                          <a:latin typeface="Arial" pitchFamily="34" charset="0"/>
                          <a:cs typeface="Arial" pitchFamily="34" charset="0"/>
                        </a:rPr>
                        <a:t> zmiany</a:t>
                      </a:r>
                      <a:endParaRPr lang="pl-PL" dirty="0">
                        <a:latin typeface="Arial" pitchFamily="34" charset="0"/>
                        <a:cs typeface="Arial" pitchFamily="34" charset="0"/>
                      </a:endParaRPr>
                    </a:p>
                  </a:txBody>
                  <a:tcPr/>
                </a:tc>
                <a:tc>
                  <a:txBody>
                    <a:bodyPr/>
                    <a:lstStyle/>
                    <a:p>
                      <a:r>
                        <a:rPr lang="pl-PL" dirty="0" smtClean="0">
                          <a:latin typeface="Arial" pitchFamily="34" charset="0"/>
                          <a:cs typeface="Arial" pitchFamily="34" charset="0"/>
                        </a:rPr>
                        <a:t>Uwagi</a:t>
                      </a:r>
                      <a:endParaRPr lang="pl-PL" dirty="0">
                        <a:latin typeface="Arial" pitchFamily="34" charset="0"/>
                        <a:cs typeface="Arial" pitchFamily="34" charset="0"/>
                      </a:endParaRPr>
                    </a:p>
                  </a:txBody>
                  <a:tcPr/>
                </a:tc>
              </a:tr>
              <a:tr h="370840">
                <a:tc>
                  <a:txBody>
                    <a:bodyPr/>
                    <a:lstStyle/>
                    <a:p>
                      <a:r>
                        <a:rPr lang="pl-PL" dirty="0" smtClean="0">
                          <a:latin typeface="Arial" pitchFamily="34" charset="0"/>
                          <a:cs typeface="Arial" pitchFamily="34" charset="0"/>
                        </a:rPr>
                        <a:t>2011.12.15</a:t>
                      </a:r>
                      <a:endParaRPr lang="pl-PL" dirty="0">
                        <a:latin typeface="Arial" pitchFamily="34" charset="0"/>
                        <a:cs typeface="Arial" pitchFamily="34" charset="0"/>
                      </a:endParaRPr>
                    </a:p>
                  </a:txBody>
                  <a:tcPr/>
                </a:tc>
                <a:tc>
                  <a:txBody>
                    <a:bodyPr/>
                    <a:lstStyle/>
                    <a:p>
                      <a:r>
                        <a:rPr lang="pl-PL" dirty="0" smtClean="0">
                          <a:latin typeface="Arial" pitchFamily="34" charset="0"/>
                          <a:cs typeface="Arial" pitchFamily="34" charset="0"/>
                        </a:rPr>
                        <a:t>-</a:t>
                      </a:r>
                      <a:endParaRPr lang="pl-PL" dirty="0">
                        <a:latin typeface="Arial" pitchFamily="34" charset="0"/>
                        <a:cs typeface="Arial" pitchFamily="34" charset="0"/>
                      </a:endParaRPr>
                    </a:p>
                  </a:txBody>
                  <a:tcPr/>
                </a:tc>
                <a:tc>
                  <a:txBody>
                    <a:bodyPr/>
                    <a:lstStyle/>
                    <a:p>
                      <a:r>
                        <a:rPr lang="pl-PL" dirty="0" smtClean="0">
                          <a:latin typeface="Arial" pitchFamily="34" charset="0"/>
                          <a:cs typeface="Arial" pitchFamily="34" charset="0"/>
                        </a:rPr>
                        <a:t>Pierwsza</a:t>
                      </a:r>
                      <a:r>
                        <a:rPr lang="pl-PL" baseline="0" dirty="0" smtClean="0">
                          <a:latin typeface="Arial" pitchFamily="34" charset="0"/>
                          <a:cs typeface="Arial" pitchFamily="34" charset="0"/>
                        </a:rPr>
                        <a:t> publikacja prezentacji</a:t>
                      </a:r>
                      <a:endParaRPr lang="pl-PL" dirty="0">
                        <a:latin typeface="Arial" pitchFamily="34" charset="0"/>
                        <a:cs typeface="Arial" pitchFamily="34" charset="0"/>
                      </a:endParaRPr>
                    </a:p>
                  </a:txBody>
                  <a:tcPr/>
                </a:tc>
              </a:tr>
              <a:tr h="370840">
                <a:tc>
                  <a:txBody>
                    <a:bodyPr/>
                    <a:lstStyle/>
                    <a:p>
                      <a:r>
                        <a:rPr lang="pl-PL" sz="1200" dirty="0" smtClean="0">
                          <a:latin typeface="Arial" pitchFamily="34" charset="0"/>
                          <a:cs typeface="Arial" pitchFamily="34" charset="0"/>
                        </a:rPr>
                        <a:t>2011.12.27</a:t>
                      </a:r>
                      <a:endParaRPr lang="pl-PL" sz="1200" dirty="0">
                        <a:latin typeface="Arial" pitchFamily="34" charset="0"/>
                        <a:cs typeface="Arial" pitchFamily="34" charset="0"/>
                      </a:endParaRPr>
                    </a:p>
                  </a:txBody>
                  <a:tcPr/>
                </a:tc>
                <a:tc>
                  <a:txBody>
                    <a:bodyPr/>
                    <a:lstStyle/>
                    <a:p>
                      <a:r>
                        <a:rPr lang="pl-PL" sz="1200" dirty="0" smtClean="0">
                          <a:latin typeface="Arial" pitchFamily="34" charset="0"/>
                          <a:cs typeface="Arial" pitchFamily="34" charset="0"/>
                        </a:rPr>
                        <a:t>Poprawiono problem z polskimi</a:t>
                      </a:r>
                      <a:r>
                        <a:rPr lang="pl-PL" sz="1200" baseline="0" dirty="0" smtClean="0">
                          <a:latin typeface="Arial" pitchFamily="34" charset="0"/>
                          <a:cs typeface="Arial" pitchFamily="34" charset="0"/>
                        </a:rPr>
                        <a:t> czcionkami brakującymi na niektórych komputerach</a:t>
                      </a:r>
                      <a:endParaRPr lang="pl-PL" sz="1200" dirty="0">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r>
              <a:tr h="370840">
                <a:tc>
                  <a:txBody>
                    <a:bodyPr/>
                    <a:lstStyle/>
                    <a:p>
                      <a:endParaRPr lang="pl-PL">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r>
              <a:tr h="370840">
                <a:tc>
                  <a:txBody>
                    <a:bodyPr/>
                    <a:lstStyle/>
                    <a:p>
                      <a:endParaRPr lang="pl-PL" dirty="0">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r>
              <a:tr h="370840">
                <a:tc>
                  <a:txBody>
                    <a:bodyPr/>
                    <a:lstStyle/>
                    <a:p>
                      <a:endParaRPr lang="pl-PL">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r>
              <a:tr h="370840">
                <a:tc>
                  <a:txBody>
                    <a:bodyPr/>
                    <a:lstStyle/>
                    <a:p>
                      <a:endParaRPr lang="pl-PL">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r>
              <a:tr h="370840">
                <a:tc>
                  <a:txBody>
                    <a:bodyPr/>
                    <a:lstStyle/>
                    <a:p>
                      <a:endParaRPr lang="pl-PL">
                        <a:latin typeface="Arial" pitchFamily="34" charset="0"/>
                        <a:cs typeface="Arial" pitchFamily="34" charset="0"/>
                      </a:endParaRPr>
                    </a:p>
                  </a:txBody>
                  <a:tcPr/>
                </a:tc>
                <a:tc>
                  <a:txBody>
                    <a:bodyPr/>
                    <a:lstStyle/>
                    <a:p>
                      <a:endParaRPr lang="pl-PL">
                        <a:latin typeface="Arial" pitchFamily="34" charset="0"/>
                        <a:cs typeface="Arial" pitchFamily="34" charset="0"/>
                      </a:endParaRPr>
                    </a:p>
                  </a:txBody>
                  <a:tcPr/>
                </a:tc>
                <a:tc>
                  <a:txBody>
                    <a:bodyPr/>
                    <a:lstStyle/>
                    <a:p>
                      <a:endParaRPr lang="pl-PL" dirty="0">
                        <a:latin typeface="Arial" pitchFamily="34" charset="0"/>
                        <a:cs typeface="Arial" pitchFamily="34" charset="0"/>
                      </a:endParaRPr>
                    </a:p>
                  </a:txBody>
                  <a:tcPr/>
                </a:tc>
              </a:tr>
            </a:tbl>
          </a:graphicData>
        </a:graphic>
      </p:graphicFrame>
      <p:sp>
        <p:nvSpPr>
          <p:cNvPr id="5" name="pole tekstowe 4"/>
          <p:cNvSpPr txBox="1"/>
          <p:nvPr/>
        </p:nvSpPr>
        <p:spPr>
          <a:xfrm>
            <a:off x="251520" y="5517232"/>
            <a:ext cx="8604448" cy="1323439"/>
          </a:xfrm>
          <a:prstGeom prst="rect">
            <a:avLst/>
          </a:prstGeom>
          <a:noFill/>
        </p:spPr>
        <p:txBody>
          <a:bodyPr wrap="square" rtlCol="0">
            <a:spAutoFit/>
          </a:bodyPr>
          <a:lstStyle/>
          <a:p>
            <a:pPr algn="just"/>
            <a:r>
              <a:rPr lang="pl-PL" sz="2000" dirty="0" smtClean="0">
                <a:latin typeface="Arial" pitchFamily="34" charset="0"/>
                <a:cs typeface="Arial" pitchFamily="34" charset="0"/>
              </a:rPr>
              <a:t>Wszelkie zauważone błędy i sugestie prosimy zgłaszać autorom na adres </a:t>
            </a:r>
            <a:r>
              <a:rPr lang="pl-PL" sz="2000" dirty="0" err="1" smtClean="0">
                <a:latin typeface="Arial" pitchFamily="34" charset="0"/>
                <a:cs typeface="Arial" pitchFamily="34" charset="0"/>
                <a:hlinkClick r:id="rId2"/>
              </a:rPr>
              <a:t>ratowaniestrazakow@gmail.com</a:t>
            </a:r>
            <a:r>
              <a:rPr lang="pl-PL" sz="2000" dirty="0" smtClean="0">
                <a:latin typeface="Arial" pitchFamily="34" charset="0"/>
                <a:cs typeface="Arial" pitchFamily="34" charset="0"/>
              </a:rPr>
              <a:t>.</a:t>
            </a:r>
          </a:p>
          <a:p>
            <a:r>
              <a:rPr lang="pl-PL" sz="2000" smtClean="0">
                <a:latin typeface="Arial" pitchFamily="34" charset="0"/>
                <a:cs typeface="Arial" pitchFamily="34" charset="0"/>
              </a:rPr>
              <a:t>Najnowsza wersja do pobrania na stronie </a:t>
            </a:r>
            <a:r>
              <a:rPr lang="pl-PL" sz="2000" smtClean="0">
                <a:latin typeface="Arial" pitchFamily="34" charset="0"/>
                <a:cs typeface="Arial" pitchFamily="34" charset="0"/>
                <a:hlinkClick r:id="rId3"/>
              </a:rPr>
              <a:t>http://www.grupaszybkiegoreagowania.strefa.pl/</a:t>
            </a:r>
            <a:endParaRPr lang="pl-PL" sz="20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
        <p:nvSpPr>
          <p:cNvPr id="5" name="Symbol zastępczy zawartości 2"/>
          <p:cNvSpPr>
            <a:spLocks noGrp="1"/>
          </p:cNvSpPr>
          <p:nvPr>
            <p:ph sz="quarter" idx="1"/>
          </p:nvPr>
        </p:nvSpPr>
        <p:spPr>
          <a:xfrm>
            <a:off x="357158" y="1447800"/>
            <a:ext cx="8329642" cy="4910158"/>
          </a:xfrm>
        </p:spPr>
        <p:txBody>
          <a:bodyPr>
            <a:noAutofit/>
          </a:bodyPr>
          <a:lstStyle/>
          <a:p>
            <a:pPr marL="0" indent="0" algn="just"/>
            <a:r>
              <a:rPr lang="pl-PL" sz="3200" dirty="0" smtClean="0">
                <a:latin typeface="Arial" pitchFamily="34" charset="0"/>
                <a:cs typeface="Arial" pitchFamily="34" charset="0"/>
              </a:rPr>
              <a:t> W praktyce najczęstsze może okazać się stosowanie </a:t>
            </a:r>
            <a:r>
              <a:rPr lang="pl-PL" sz="3200" dirty="0" smtClean="0">
                <a:solidFill>
                  <a:srgbClr val="FF0000"/>
                </a:solidFill>
                <a:latin typeface="Arial" pitchFamily="34" charset="0"/>
                <a:cs typeface="Arial" pitchFamily="34" charset="0"/>
              </a:rPr>
              <a:t>techniki mieszanej</a:t>
            </a:r>
            <a:r>
              <a:rPr lang="pl-PL" sz="3200" dirty="0" smtClean="0">
                <a:latin typeface="Arial" pitchFamily="34" charset="0"/>
                <a:cs typeface="Arial" pitchFamily="34" charset="0"/>
              </a:rPr>
              <a:t> – wprowadzanie linii gaśniczej i przeszukanie zadymionych obszarów z wykorzystaniem liny.</a:t>
            </a:r>
          </a:p>
          <a:p>
            <a:pPr marL="0" indent="0" algn="just"/>
            <a:r>
              <a:rPr lang="pl-PL" sz="3200" dirty="0" smtClean="0">
                <a:latin typeface="Arial" pitchFamily="34" charset="0"/>
                <a:cs typeface="Arial" pitchFamily="34" charset="0"/>
              </a:rPr>
              <a:t> </a:t>
            </a:r>
            <a:r>
              <a:rPr lang="pl-PL" sz="3200" dirty="0" smtClean="0">
                <a:solidFill>
                  <a:srgbClr val="FF0000"/>
                </a:solidFill>
                <a:latin typeface="Arial" pitchFamily="34" charset="0"/>
                <a:cs typeface="Arial" pitchFamily="34" charset="0"/>
              </a:rPr>
              <a:t>Jak poprzednio </a:t>
            </a:r>
            <a:r>
              <a:rPr lang="pl-PL" sz="3200" dirty="0" smtClean="0">
                <a:latin typeface="Arial" pitchFamily="34" charset="0"/>
                <a:cs typeface="Arial" pitchFamily="34" charset="0"/>
              </a:rPr>
              <a:t>– jeśli przeszukanie prowadzi </a:t>
            </a:r>
            <a:r>
              <a:rPr lang="pl-PL" sz="3200" dirty="0" smtClean="0">
                <a:solidFill>
                  <a:srgbClr val="FF0000"/>
                </a:solidFill>
                <a:latin typeface="Arial" pitchFamily="34" charset="0"/>
                <a:cs typeface="Arial" pitchFamily="34" charset="0"/>
              </a:rPr>
              <a:t>rota</a:t>
            </a:r>
            <a:r>
              <a:rPr lang="pl-PL" sz="3200" dirty="0" smtClean="0">
                <a:latin typeface="Arial" pitchFamily="34" charset="0"/>
                <a:cs typeface="Arial" pitchFamily="34" charset="0"/>
              </a:rPr>
              <a:t> – nie może się rozdzielać na dużą odległość, jeśli </a:t>
            </a:r>
            <a:r>
              <a:rPr lang="pl-PL" sz="3200" dirty="0" smtClean="0">
                <a:solidFill>
                  <a:srgbClr val="FF0000"/>
                </a:solidFill>
                <a:latin typeface="Arial" pitchFamily="34" charset="0"/>
                <a:cs typeface="Arial" pitchFamily="34" charset="0"/>
              </a:rPr>
              <a:t>zastęp</a:t>
            </a:r>
            <a:r>
              <a:rPr lang="pl-PL" sz="3200" dirty="0" smtClean="0">
                <a:latin typeface="Arial" pitchFamily="34" charset="0"/>
                <a:cs typeface="Arial" pitchFamily="34" charset="0"/>
              </a:rPr>
              <a:t> – może dzielić się na roty i oddalać na pewną odległość, zależnie od warunków.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
        <p:nvSpPr>
          <p:cNvPr id="5" name="Symbol zastępczy zawartości 2"/>
          <p:cNvSpPr>
            <a:spLocks noGrp="1"/>
          </p:cNvSpPr>
          <p:nvPr>
            <p:ph sz="quarter" idx="1"/>
          </p:nvPr>
        </p:nvSpPr>
        <p:spPr>
          <a:xfrm>
            <a:off x="357158" y="1447800"/>
            <a:ext cx="8329642" cy="4910158"/>
          </a:xfrm>
        </p:spPr>
        <p:txBody>
          <a:bodyPr>
            <a:noAutofit/>
          </a:bodyPr>
          <a:lstStyle/>
          <a:p>
            <a:pPr marL="0" indent="0" algn="just"/>
            <a:r>
              <a:rPr lang="pl-PL" sz="3200" dirty="0" smtClean="0">
                <a:latin typeface="Arial" pitchFamily="34" charset="0"/>
                <a:cs typeface="Arial" pitchFamily="34" charset="0"/>
              </a:rPr>
              <a:t> Stosując niniejszą metodę zastęp wchodzi z linią gaśniczą do obiektu (np. dociera na piętro objęte pożarem) i przeszukuje obszar wykorzystując liny.</a:t>
            </a:r>
          </a:p>
          <a:p>
            <a:pPr marL="0" indent="0" algn="just"/>
            <a:endParaRPr lang="pl-PL" sz="3200" dirty="0" smtClean="0">
              <a:latin typeface="Arial" pitchFamily="34" charset="0"/>
              <a:cs typeface="Arial" pitchFamily="34" charset="0"/>
            </a:endParaRPr>
          </a:p>
          <a:p>
            <a:pPr marL="0" indent="0" algn="just"/>
            <a:r>
              <a:rPr lang="pl-PL" sz="3200" dirty="0" smtClean="0">
                <a:latin typeface="Arial" pitchFamily="34" charset="0"/>
                <a:cs typeface="Arial" pitchFamily="34" charset="0"/>
              </a:rPr>
              <a:t> </a:t>
            </a:r>
            <a:r>
              <a:rPr lang="pl-PL" sz="3200" dirty="0" smtClean="0">
                <a:solidFill>
                  <a:srgbClr val="FF0000"/>
                </a:solidFill>
                <a:latin typeface="Arial" pitchFamily="34" charset="0"/>
                <a:cs typeface="Arial" pitchFamily="34" charset="0"/>
              </a:rPr>
              <a:t>Jak </a:t>
            </a:r>
            <a:r>
              <a:rPr lang="pl-PL" sz="3200" dirty="0" smtClean="0">
                <a:latin typeface="Arial" pitchFamily="34" charset="0"/>
                <a:cs typeface="Arial" pitchFamily="34" charset="0"/>
              </a:rPr>
              <a:t>poprzednio – istnieją różne sposoby mocowania liny. Najkorzystniejszy jest taki, który uniemożliwia przesuwanie się punktu zaczepienia (patrz zdjęcia 3 &amp; 3a na kolejnym slajdzie).</a:t>
            </a:r>
          </a:p>
          <a:p>
            <a:pPr marL="0" indent="0" algn="just"/>
            <a:endParaRPr lang="pl-PL" sz="12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grpSp>
        <p:nvGrpSpPr>
          <p:cNvPr id="16" name="Grupa 15"/>
          <p:cNvGrpSpPr/>
          <p:nvPr/>
        </p:nvGrpSpPr>
        <p:grpSpPr>
          <a:xfrm>
            <a:off x="142844" y="1357298"/>
            <a:ext cx="2808000" cy="2088000"/>
            <a:chOff x="142844" y="1357298"/>
            <a:chExt cx="2808000" cy="2088000"/>
          </a:xfrm>
        </p:grpSpPr>
        <p:pic>
          <p:nvPicPr>
            <p:cNvPr id="1026" name="Picture 2"/>
            <p:cNvPicPr>
              <a:picLocks noChangeArrowheads="1"/>
            </p:cNvPicPr>
            <p:nvPr/>
          </p:nvPicPr>
          <p:blipFill>
            <a:blip r:embed="rId2" cstate="print"/>
            <a:srcRect/>
            <a:stretch>
              <a:fillRect/>
            </a:stretch>
          </p:blipFill>
          <p:spPr bwMode="auto">
            <a:xfrm>
              <a:off x="142844" y="1357298"/>
              <a:ext cx="2808000" cy="2088000"/>
            </a:xfrm>
            <a:prstGeom prst="rect">
              <a:avLst/>
            </a:prstGeom>
            <a:solidFill>
              <a:srgbClr val="FFFFFF"/>
            </a:solidFill>
            <a:ln w="9525">
              <a:noFill/>
              <a:miter lim="800000"/>
              <a:headEnd/>
              <a:tailEnd/>
            </a:ln>
          </p:spPr>
        </p:pic>
        <p:sp>
          <p:nvSpPr>
            <p:cNvPr id="10" name="Objaśnienie liniowe 1 (obramowanie i kreska) 9"/>
            <p:cNvSpPr/>
            <p:nvPr/>
          </p:nvSpPr>
          <p:spPr>
            <a:xfrm>
              <a:off x="2643174" y="142873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1</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7" name="Grupa 16"/>
          <p:cNvGrpSpPr/>
          <p:nvPr/>
        </p:nvGrpSpPr>
        <p:grpSpPr>
          <a:xfrm>
            <a:off x="3192760" y="1357298"/>
            <a:ext cx="2808000" cy="2088000"/>
            <a:chOff x="3192760" y="1357298"/>
            <a:chExt cx="2808000" cy="2088000"/>
          </a:xfrm>
        </p:grpSpPr>
        <p:pic>
          <p:nvPicPr>
            <p:cNvPr id="1027" name="Picture 3"/>
            <p:cNvPicPr>
              <a:picLocks noChangeArrowheads="1"/>
            </p:cNvPicPr>
            <p:nvPr/>
          </p:nvPicPr>
          <p:blipFill>
            <a:blip r:embed="rId3" cstate="print"/>
            <a:srcRect/>
            <a:stretch>
              <a:fillRect/>
            </a:stretch>
          </p:blipFill>
          <p:spPr bwMode="auto">
            <a:xfrm>
              <a:off x="3192760" y="1357298"/>
              <a:ext cx="2808000" cy="2088000"/>
            </a:xfrm>
            <a:prstGeom prst="rect">
              <a:avLst/>
            </a:prstGeom>
            <a:solidFill>
              <a:srgbClr val="FFFFFF"/>
            </a:solidFill>
            <a:ln w="9525">
              <a:noFill/>
              <a:miter lim="800000"/>
              <a:headEnd/>
              <a:tailEnd/>
            </a:ln>
          </p:spPr>
        </p:pic>
        <p:sp>
          <p:nvSpPr>
            <p:cNvPr id="11" name="Objaśnienie liniowe 1 (obramowanie i kreska) 10"/>
            <p:cNvSpPr/>
            <p:nvPr/>
          </p:nvSpPr>
          <p:spPr>
            <a:xfrm>
              <a:off x="5715008" y="142873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2</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8" name="Grupa 17"/>
          <p:cNvGrpSpPr/>
          <p:nvPr/>
        </p:nvGrpSpPr>
        <p:grpSpPr>
          <a:xfrm>
            <a:off x="6193156" y="1357298"/>
            <a:ext cx="2808000" cy="2088000"/>
            <a:chOff x="6193156" y="1357298"/>
            <a:chExt cx="2808000" cy="2088000"/>
          </a:xfrm>
        </p:grpSpPr>
        <p:pic>
          <p:nvPicPr>
            <p:cNvPr id="1028" name="Picture 4"/>
            <p:cNvPicPr>
              <a:picLocks noChangeArrowheads="1"/>
            </p:cNvPicPr>
            <p:nvPr/>
          </p:nvPicPr>
          <p:blipFill>
            <a:blip r:embed="rId4" cstate="print"/>
            <a:srcRect/>
            <a:stretch>
              <a:fillRect/>
            </a:stretch>
          </p:blipFill>
          <p:spPr bwMode="auto">
            <a:xfrm>
              <a:off x="6193156" y="1357298"/>
              <a:ext cx="2808000" cy="2088000"/>
            </a:xfrm>
            <a:prstGeom prst="rect">
              <a:avLst/>
            </a:prstGeom>
            <a:solidFill>
              <a:srgbClr val="FFFFFF"/>
            </a:solidFill>
            <a:ln w="9525">
              <a:noFill/>
              <a:miter lim="800000"/>
              <a:headEnd/>
              <a:tailEnd/>
            </a:ln>
          </p:spPr>
        </p:pic>
        <p:sp>
          <p:nvSpPr>
            <p:cNvPr id="12" name="Objaśnienie liniowe 1 (obramowanie i kreska) 11"/>
            <p:cNvSpPr/>
            <p:nvPr/>
          </p:nvSpPr>
          <p:spPr>
            <a:xfrm>
              <a:off x="8715404" y="142873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3</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9" name="Grupa 18"/>
          <p:cNvGrpSpPr/>
          <p:nvPr/>
        </p:nvGrpSpPr>
        <p:grpSpPr>
          <a:xfrm>
            <a:off x="142844" y="3500438"/>
            <a:ext cx="2808000" cy="2088000"/>
            <a:chOff x="142844" y="3500438"/>
            <a:chExt cx="2808000" cy="2088000"/>
          </a:xfrm>
        </p:grpSpPr>
        <p:pic>
          <p:nvPicPr>
            <p:cNvPr id="1029" name="Picture 5"/>
            <p:cNvPicPr>
              <a:picLocks noChangeArrowheads="1"/>
            </p:cNvPicPr>
            <p:nvPr/>
          </p:nvPicPr>
          <p:blipFill>
            <a:blip r:embed="rId5" cstate="print"/>
            <a:srcRect/>
            <a:stretch>
              <a:fillRect/>
            </a:stretch>
          </p:blipFill>
          <p:spPr bwMode="auto">
            <a:xfrm>
              <a:off x="142844" y="3500438"/>
              <a:ext cx="2808000" cy="2088000"/>
            </a:xfrm>
            <a:prstGeom prst="rect">
              <a:avLst/>
            </a:prstGeom>
            <a:solidFill>
              <a:srgbClr val="FFFFFF"/>
            </a:solidFill>
            <a:ln w="9525">
              <a:noFill/>
              <a:miter lim="800000"/>
              <a:headEnd/>
              <a:tailEnd/>
            </a:ln>
          </p:spPr>
        </p:pic>
        <p:sp>
          <p:nvSpPr>
            <p:cNvPr id="13" name="Objaśnienie liniowe 1 (obramowanie i kreska) 12"/>
            <p:cNvSpPr/>
            <p:nvPr/>
          </p:nvSpPr>
          <p:spPr>
            <a:xfrm>
              <a:off x="2357422" y="3571876"/>
              <a:ext cx="500066" cy="214314"/>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3a</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0" name="Grupa 19"/>
          <p:cNvGrpSpPr/>
          <p:nvPr/>
        </p:nvGrpSpPr>
        <p:grpSpPr>
          <a:xfrm>
            <a:off x="3192760" y="3500438"/>
            <a:ext cx="2808000" cy="2088000"/>
            <a:chOff x="3192760" y="3500438"/>
            <a:chExt cx="2808000" cy="2088000"/>
          </a:xfrm>
        </p:grpSpPr>
        <p:pic>
          <p:nvPicPr>
            <p:cNvPr id="1030" name="Picture 6"/>
            <p:cNvPicPr>
              <a:picLocks noChangeArrowheads="1"/>
            </p:cNvPicPr>
            <p:nvPr/>
          </p:nvPicPr>
          <p:blipFill>
            <a:blip r:embed="rId6" cstate="print"/>
            <a:srcRect/>
            <a:stretch>
              <a:fillRect/>
            </a:stretch>
          </p:blipFill>
          <p:spPr bwMode="auto">
            <a:xfrm>
              <a:off x="3192760" y="3500438"/>
              <a:ext cx="2808000" cy="2088000"/>
            </a:xfrm>
            <a:prstGeom prst="rect">
              <a:avLst/>
            </a:prstGeom>
            <a:solidFill>
              <a:srgbClr val="FFFFFF"/>
            </a:solidFill>
            <a:ln w="9525">
              <a:noFill/>
              <a:miter lim="800000"/>
              <a:headEnd/>
              <a:tailEnd/>
            </a:ln>
          </p:spPr>
        </p:pic>
        <p:sp>
          <p:nvSpPr>
            <p:cNvPr id="14" name="Objaśnienie liniowe 1 (obramowanie i kreska) 13"/>
            <p:cNvSpPr/>
            <p:nvPr/>
          </p:nvSpPr>
          <p:spPr>
            <a:xfrm>
              <a:off x="5715008" y="357187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4</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1" name="Grupa 20"/>
          <p:cNvGrpSpPr/>
          <p:nvPr/>
        </p:nvGrpSpPr>
        <p:grpSpPr>
          <a:xfrm>
            <a:off x="6193156" y="3500438"/>
            <a:ext cx="2808000" cy="2088000"/>
            <a:chOff x="6193156" y="3500438"/>
            <a:chExt cx="2808000" cy="2088000"/>
          </a:xfrm>
        </p:grpSpPr>
        <p:pic>
          <p:nvPicPr>
            <p:cNvPr id="1031" name="Picture 7"/>
            <p:cNvPicPr>
              <a:picLocks noChangeArrowheads="1"/>
            </p:cNvPicPr>
            <p:nvPr/>
          </p:nvPicPr>
          <p:blipFill>
            <a:blip r:embed="rId7" cstate="print"/>
            <a:srcRect/>
            <a:stretch>
              <a:fillRect/>
            </a:stretch>
          </p:blipFill>
          <p:spPr bwMode="auto">
            <a:xfrm>
              <a:off x="6193156" y="3500438"/>
              <a:ext cx="2808000" cy="2088000"/>
            </a:xfrm>
            <a:prstGeom prst="rect">
              <a:avLst/>
            </a:prstGeom>
            <a:solidFill>
              <a:srgbClr val="FFFFFF"/>
            </a:solidFill>
            <a:ln w="9525">
              <a:noFill/>
              <a:miter lim="800000"/>
              <a:headEnd/>
              <a:tailEnd/>
            </a:ln>
          </p:spPr>
        </p:pic>
        <p:sp>
          <p:nvSpPr>
            <p:cNvPr id="15" name="Objaśnienie liniowe 1 (obramowanie i kreska) 14"/>
            <p:cNvSpPr/>
            <p:nvPr/>
          </p:nvSpPr>
          <p:spPr>
            <a:xfrm>
              <a:off x="8715404" y="3571876"/>
              <a:ext cx="214314" cy="214307"/>
            </a:xfrm>
            <a:prstGeom prst="accentBorderCallout1">
              <a:avLst>
                <a:gd name="adj1" fmla="val 44185"/>
                <a:gd name="adj2" fmla="val -28556"/>
                <a:gd name="adj3" fmla="val 97576"/>
                <a:gd name="adj4" fmla="val -96558"/>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5</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2" name="Objaśnienie liniowe 1 (obramowanie i kreska) 21"/>
          <p:cNvSpPr/>
          <p:nvPr/>
        </p:nvSpPr>
        <p:spPr>
          <a:xfrm>
            <a:off x="3500430" y="5643578"/>
            <a:ext cx="4357718" cy="1071563"/>
          </a:xfrm>
          <a:prstGeom prst="accentBorderCallout1">
            <a:avLst>
              <a:gd name="adj1" fmla="val 41518"/>
              <a:gd name="adj2" fmla="val -4697"/>
              <a:gd name="adj3" fmla="val 2947"/>
              <a:gd name="adj4" fmla="val -17066"/>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Kolejne sposoby mocowania liny do linii gaśniczej (1, 2, 3 &amp; 3a). Działanie w zastępie (4) oraz działanie w rocie (5).</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lide(fromBottom)">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lide(from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lide(from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Top)">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slide(from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slide(from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
        <p:nvSpPr>
          <p:cNvPr id="24" name="Symbol zastępczy zawartości 2"/>
          <p:cNvSpPr txBox="1">
            <a:spLocks/>
          </p:cNvSpPr>
          <p:nvPr/>
        </p:nvSpPr>
        <p:spPr>
          <a:xfrm>
            <a:off x="142844" y="1357298"/>
            <a:ext cx="8858312" cy="4929222"/>
          </a:xfrm>
          <a:prstGeom prst="rect">
            <a:avLst/>
          </a:prstGeom>
        </p:spPr>
        <p:txBody>
          <a:bodyPr vert="horz">
            <a:noAutofit/>
          </a:bodyPr>
          <a:lstStyle/>
          <a:p>
            <a:pPr lvl="0" algn="just">
              <a:spcBef>
                <a:spcPts val="580"/>
              </a:spcBef>
              <a:buClr>
                <a:schemeClr val="accent1"/>
              </a:buClr>
              <a:buSzPct val="85000"/>
              <a:buFont typeface="Wingdings 2"/>
              <a:buChar char=""/>
              <a:defRPr/>
            </a:pPr>
            <a:r>
              <a:rPr lang="pl-PL" sz="2400" dirty="0" smtClean="0">
                <a:latin typeface="Arial" pitchFamily="34" charset="0"/>
                <a:cs typeface="Arial" pitchFamily="34" charset="0"/>
              </a:rPr>
              <a:t> Warto pamiętać o możliwości wykorzystania tzw. linii szybkiego natarcia czyli prądu wysokiego ciśnienia podawanego z linii rozwijanej z bębna. Cechy charakterystyczne (</a:t>
            </a:r>
            <a:r>
              <a:rPr lang="pl-PL" sz="2400" dirty="0" smtClean="0">
                <a:solidFill>
                  <a:srgbClr val="00FF00"/>
                </a:solidFill>
                <a:latin typeface="Arial" pitchFamily="34" charset="0"/>
                <a:cs typeface="Arial" pitchFamily="34" charset="0"/>
              </a:rPr>
              <a:t>plusy</a:t>
            </a:r>
            <a:r>
              <a:rPr lang="pl-PL" sz="2400" dirty="0" smtClean="0">
                <a:latin typeface="Arial" pitchFamily="34" charset="0"/>
                <a:cs typeface="Arial" pitchFamily="34" charset="0"/>
              </a:rPr>
              <a:t> i </a:t>
            </a:r>
            <a:r>
              <a:rPr lang="pl-PL" sz="2400" dirty="0" smtClean="0">
                <a:solidFill>
                  <a:srgbClr val="FF0000"/>
                </a:solidFill>
                <a:latin typeface="Arial" pitchFamily="34" charset="0"/>
                <a:cs typeface="Arial" pitchFamily="34" charset="0"/>
              </a:rPr>
              <a:t>minusy</a:t>
            </a:r>
            <a:r>
              <a:rPr lang="pl-PL" sz="2400" dirty="0" smtClean="0">
                <a:latin typeface="Arial" pitchFamily="34" charset="0"/>
                <a:cs typeface="Arial" pitchFamily="34" charset="0"/>
              </a:rPr>
              <a:t>) to:</a:t>
            </a:r>
          </a:p>
          <a:p>
            <a:pPr lvl="0" algn="just">
              <a:spcBef>
                <a:spcPts val="580"/>
              </a:spcBef>
              <a:buClr>
                <a:srgbClr val="00FF00"/>
              </a:buClr>
              <a:buSzPct val="85000"/>
              <a:buFont typeface="Times New Roman" pitchFamily="18" charset="0"/>
              <a:buChar char="+"/>
              <a:defRPr/>
            </a:pPr>
            <a:r>
              <a:rPr lang="pl-PL" sz="2400" dirty="0" smtClean="0">
                <a:latin typeface="Arial" pitchFamily="34" charset="0"/>
                <a:cs typeface="Arial" pitchFamily="34" charset="0"/>
              </a:rPr>
              <a:t> mniejszy ciężar nawodnionej linii,</a:t>
            </a:r>
          </a:p>
          <a:p>
            <a:pPr lvl="0" algn="just">
              <a:spcBef>
                <a:spcPts val="580"/>
              </a:spcBef>
              <a:buClr>
                <a:srgbClr val="00FF00"/>
              </a:buClr>
              <a:buSzPct val="85000"/>
              <a:buFont typeface="Times New Roman" pitchFamily="18" charset="0"/>
              <a:buChar char="+"/>
              <a:defRPr/>
            </a:pPr>
            <a:r>
              <a:rPr lang="pl-PL" sz="2400" dirty="0" smtClean="0">
                <a:latin typeface="Arial" pitchFamily="34" charset="0"/>
                <a:cs typeface="Arial" pitchFamily="34" charset="0"/>
              </a:rPr>
              <a:t> większa mobilność,</a:t>
            </a:r>
          </a:p>
          <a:p>
            <a:pPr algn="just">
              <a:spcBef>
                <a:spcPts val="580"/>
              </a:spcBef>
              <a:buClr>
                <a:srgbClr val="00FF00"/>
              </a:buClr>
              <a:buSzPct val="85000"/>
              <a:buFont typeface="Times New Roman" pitchFamily="18" charset="0"/>
              <a:buChar char="+"/>
              <a:defRPr/>
            </a:pPr>
            <a:r>
              <a:rPr lang="pl-PL" sz="2400" dirty="0" smtClean="0">
                <a:latin typeface="Arial" pitchFamily="34" charset="0"/>
                <a:cs typeface="Arial" pitchFamily="34" charset="0"/>
              </a:rPr>
              <a:t> wysokie ciśnienie,</a:t>
            </a:r>
          </a:p>
          <a:p>
            <a:pPr lvl="0" algn="just">
              <a:spcBef>
                <a:spcPts val="580"/>
              </a:spcBef>
              <a:buClr>
                <a:srgbClr val="FF0000"/>
              </a:buClr>
              <a:buSzPct val="85000"/>
              <a:buFont typeface="Times New Roman" pitchFamily="18" charset="0"/>
              <a:buChar char="–"/>
              <a:defRPr/>
            </a:pPr>
            <a:r>
              <a:rPr lang="pl-PL" sz="2400" dirty="0" smtClean="0">
                <a:latin typeface="Arial" pitchFamily="34" charset="0"/>
                <a:cs typeface="Arial" pitchFamily="34" charset="0"/>
              </a:rPr>
              <a:t> długość do ok. 60 metrów, czasem mniej (zasięg przeszukania),</a:t>
            </a:r>
          </a:p>
          <a:p>
            <a:pPr lvl="0" algn="just">
              <a:spcBef>
                <a:spcPts val="580"/>
              </a:spcBef>
              <a:buClr>
                <a:srgbClr val="FF0000"/>
              </a:buClr>
              <a:buSzPct val="85000"/>
              <a:buFont typeface="Times New Roman" pitchFamily="18" charset="0"/>
              <a:buChar char="–"/>
              <a:defRPr/>
            </a:pPr>
            <a:r>
              <a:rPr lang="pl-PL" sz="2400" dirty="0" smtClean="0">
                <a:latin typeface="Arial" pitchFamily="34" charset="0"/>
                <a:cs typeface="Arial" pitchFamily="34" charset="0"/>
              </a:rPr>
              <a:t> sztywny wąż może ulegać skręcaniu (zasięg, przemieszczanie),</a:t>
            </a:r>
          </a:p>
          <a:p>
            <a:pPr lvl="0" algn="just">
              <a:spcBef>
                <a:spcPts val="580"/>
              </a:spcBef>
              <a:buClr>
                <a:srgbClr val="FF0000"/>
              </a:buClr>
              <a:buSzPct val="85000"/>
              <a:buFont typeface="Times New Roman" pitchFamily="18" charset="0"/>
              <a:buChar char="–"/>
              <a:defRPr/>
            </a:pPr>
            <a:r>
              <a:rPr lang="pl-PL" sz="2400" dirty="0" smtClean="0">
                <a:latin typeface="Arial" pitchFamily="34" charset="0"/>
                <a:cs typeface="Arial" pitchFamily="34" charset="0"/>
              </a:rPr>
              <a:t> mniejsza wydajność = skuteczność gaśnicza.</a:t>
            </a:r>
          </a:p>
          <a:p>
            <a:pPr lvl="0" algn="just">
              <a:spcBef>
                <a:spcPts val="580"/>
              </a:spcBef>
              <a:buClr>
                <a:srgbClr val="00FF00"/>
              </a:buClr>
              <a:buSzPct val="85000"/>
              <a:defRPr/>
            </a:pPr>
            <a:endParaRPr lang="pl-PL" sz="2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Asekuracja grupy ratunkowej podczas przeszukania</a:t>
            </a:r>
            <a:endParaRPr lang="pl-PL" dirty="0">
              <a:latin typeface="Arial" pitchFamily="34" charset="0"/>
              <a:cs typeface="Arial" pitchFamily="34" charset="0"/>
            </a:endParaRPr>
          </a:p>
        </p:txBody>
      </p:sp>
      <p:sp>
        <p:nvSpPr>
          <p:cNvPr id="24" name="Symbol zastępczy zawartości 2"/>
          <p:cNvSpPr txBox="1">
            <a:spLocks/>
          </p:cNvSpPr>
          <p:nvPr/>
        </p:nvSpPr>
        <p:spPr>
          <a:xfrm>
            <a:off x="142844" y="1357298"/>
            <a:ext cx="8858312" cy="1567646"/>
          </a:xfrm>
          <a:prstGeom prst="rect">
            <a:avLst/>
          </a:prstGeom>
        </p:spPr>
        <p:txBody>
          <a:bodyPr vert="horz">
            <a:noAutofit/>
          </a:bodyPr>
          <a:lstStyle/>
          <a:p>
            <a:pPr algn="just">
              <a:spcAft>
                <a:spcPts val="1200"/>
              </a:spcAft>
              <a:buClr>
                <a:schemeClr val="accent1"/>
              </a:buClr>
              <a:buSzPct val="85000"/>
              <a:buFont typeface="Wingdings 2" pitchFamily="18" charset="2"/>
              <a:buChar char=""/>
              <a:defRPr/>
            </a:pPr>
            <a:r>
              <a:rPr lang="pl-PL" sz="2000" dirty="0" smtClean="0">
                <a:latin typeface="Arial" pitchFamily="34" charset="0"/>
                <a:cs typeface="Arial" pitchFamily="34" charset="0"/>
              </a:rPr>
              <a:t> Ponadto, koniec liny ratowniczej, pozostający przy wejściu, można oznakować w specjalny sposób. Informacja pozwoli zidentyfikować zastęp lub rotę pracującą z daną liną (np. nr operacyjny samochodu). Jest to jeden z elementów systemu ewidencji (omówionej w rozdziale dziewiątym książki).</a:t>
            </a:r>
          </a:p>
          <a:p>
            <a:pPr algn="ctr">
              <a:spcAft>
                <a:spcPts val="600"/>
              </a:spcAft>
              <a:buClr>
                <a:schemeClr val="accent1"/>
              </a:buClr>
              <a:buSzPct val="85000"/>
              <a:defRPr/>
            </a:pPr>
            <a:r>
              <a:rPr lang="pl-PL" sz="1400" dirty="0" smtClean="0">
                <a:latin typeface="Arial" pitchFamily="34" charset="0"/>
                <a:cs typeface="Arial" pitchFamily="34" charset="0"/>
              </a:rPr>
              <a:t>Jeden z przykładów wykonanego własnymi siłami oznakowania, które można stosować zarówno do lin jak i linii gaśniczych oraz zmieniać miejsce jego stosowania w razie potrzeby (oznakowanie ruchome).</a:t>
            </a:r>
          </a:p>
        </p:txBody>
      </p:sp>
      <p:pic>
        <p:nvPicPr>
          <p:cNvPr id="9" name="Obraz 8" descr="DSCF6364a.jpg"/>
          <p:cNvPicPr>
            <a:picLocks noChangeAspect="1"/>
          </p:cNvPicPr>
          <p:nvPr/>
        </p:nvPicPr>
        <p:blipFill>
          <a:blip r:embed="rId2" cstate="print"/>
          <a:srcRect l="18462" t="6154" r="10769" b="9744"/>
          <a:stretch>
            <a:fillRect/>
          </a:stretch>
        </p:blipFill>
        <p:spPr>
          <a:xfrm>
            <a:off x="251520" y="3933056"/>
            <a:ext cx="1800200" cy="1604523"/>
          </a:xfrm>
          <a:prstGeom prst="rect">
            <a:avLst/>
          </a:prstGeom>
        </p:spPr>
      </p:pic>
      <p:pic>
        <p:nvPicPr>
          <p:cNvPr id="8" name="Obraz 7" descr="DSCF6363a.jpg"/>
          <p:cNvPicPr>
            <a:picLocks noChangeAspect="1"/>
          </p:cNvPicPr>
          <p:nvPr/>
        </p:nvPicPr>
        <p:blipFill>
          <a:blip r:embed="rId3" cstate="print"/>
          <a:srcRect l="6154" t="23835" r="6154" b="13846"/>
          <a:stretch>
            <a:fillRect/>
          </a:stretch>
        </p:blipFill>
        <p:spPr>
          <a:xfrm>
            <a:off x="1835696" y="5013176"/>
            <a:ext cx="2592288" cy="1381658"/>
          </a:xfrm>
          <a:prstGeom prst="rect">
            <a:avLst/>
          </a:prstGeom>
        </p:spPr>
      </p:pic>
      <p:pic>
        <p:nvPicPr>
          <p:cNvPr id="6" name="Obraz 5" descr="DSCF6350a.jpg"/>
          <p:cNvPicPr>
            <a:picLocks noChangeAspect="1"/>
          </p:cNvPicPr>
          <p:nvPr/>
        </p:nvPicPr>
        <p:blipFill>
          <a:blip r:embed="rId4" cstate="print"/>
          <a:srcRect l="6154" t="16399" b="5652"/>
          <a:stretch>
            <a:fillRect/>
          </a:stretch>
        </p:blipFill>
        <p:spPr>
          <a:xfrm>
            <a:off x="3563888" y="3356992"/>
            <a:ext cx="3096344" cy="1928870"/>
          </a:xfrm>
          <a:prstGeom prst="rect">
            <a:avLst/>
          </a:prstGeom>
        </p:spPr>
      </p:pic>
      <p:pic>
        <p:nvPicPr>
          <p:cNvPr id="7" name="Obraz 6" descr="DSCF6351a.jpg"/>
          <p:cNvPicPr>
            <a:picLocks noChangeAspect="1"/>
          </p:cNvPicPr>
          <p:nvPr/>
        </p:nvPicPr>
        <p:blipFill>
          <a:blip r:embed="rId5" cstate="print"/>
          <a:stretch>
            <a:fillRect/>
          </a:stretch>
        </p:blipFill>
        <p:spPr>
          <a:xfrm>
            <a:off x="6732240" y="3789040"/>
            <a:ext cx="2088232" cy="278430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Arial" pitchFamily="34" charset="0"/>
                <a:cs typeface="Arial" pitchFamily="34" charset="0"/>
              </a:rPr>
              <a:t>Poszukiwanie poszkodowanego strażaka</a:t>
            </a:r>
            <a:endParaRPr lang="pl-PL" dirty="0">
              <a:latin typeface="Arial" pitchFamily="34" charset="0"/>
              <a:cs typeface="Arial" pitchFamily="34" charset="0"/>
            </a:endParaRPr>
          </a:p>
        </p:txBody>
      </p:sp>
      <p:sp>
        <p:nvSpPr>
          <p:cNvPr id="3" name="Symbol zastępczy tekstu 2"/>
          <p:cNvSpPr>
            <a:spLocks noGrp="1"/>
          </p:cNvSpPr>
          <p:nvPr>
            <p:ph type="body" idx="1"/>
          </p:nvPr>
        </p:nvSpPr>
        <p:spPr/>
        <p:txBody>
          <a:bodyPr>
            <a:noAutofit/>
          </a:bodyPr>
          <a:lstStyle/>
          <a:p>
            <a:pPr algn="ctr"/>
            <a:r>
              <a:rPr lang="pl-PL" sz="3200" dirty="0" smtClean="0">
                <a:latin typeface="Arial" pitchFamily="34" charset="0"/>
                <a:cs typeface="Arial" pitchFamily="34" charset="0"/>
              </a:rPr>
              <a:t>Techniki i metody prowadzenia działań poszukiwawczych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FFC000"/>
                </a:solidFill>
                <a:latin typeface="Arial" pitchFamily="34" charset="0"/>
                <a:cs typeface="Arial" pitchFamily="34" charset="0"/>
              </a:rPr>
              <a:t>Techniki i metody prowadzenia działań poszukiwawczych</a:t>
            </a:r>
            <a:endParaRPr lang="pl-PL" dirty="0">
              <a:solidFill>
                <a:srgbClr val="FFC000"/>
              </a:solidFill>
              <a:latin typeface="Arial" pitchFamily="34" charset="0"/>
              <a:cs typeface="Arial" pitchFamily="34" charset="0"/>
            </a:endParaRPr>
          </a:p>
        </p:txBody>
      </p:sp>
      <p:graphicFrame>
        <p:nvGraphicFramePr>
          <p:cNvPr id="5" name="Diagram 4"/>
          <p:cNvGraphicFramePr/>
          <p:nvPr/>
        </p:nvGraphicFramePr>
        <p:xfrm>
          <a:off x="142844" y="1357298"/>
          <a:ext cx="885831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Techniki i metody prowadzenia działań poszukiwawczych</a:t>
            </a:r>
            <a:endParaRPr lang="pl-PL" dirty="0">
              <a:latin typeface="Arial" pitchFamily="34" charset="0"/>
              <a:cs typeface="Arial" pitchFamily="34" charset="0"/>
            </a:endParaRPr>
          </a:p>
        </p:txBody>
      </p:sp>
      <p:sp>
        <p:nvSpPr>
          <p:cNvPr id="4" name="Symbol zastępczy zawartości 2"/>
          <p:cNvSpPr>
            <a:spLocks noGrp="1"/>
          </p:cNvSpPr>
          <p:nvPr>
            <p:ph sz="quarter" idx="1"/>
          </p:nvPr>
        </p:nvSpPr>
        <p:spPr>
          <a:xfrm>
            <a:off x="357158" y="1304924"/>
            <a:ext cx="8329642" cy="5338786"/>
          </a:xfrm>
        </p:spPr>
        <p:txBody>
          <a:bodyPr>
            <a:noAutofit/>
          </a:bodyPr>
          <a:lstStyle/>
          <a:p>
            <a:pPr marL="0" indent="0" algn="just">
              <a:buNone/>
            </a:pPr>
            <a:r>
              <a:rPr lang="pl-PL" sz="2000" dirty="0" smtClean="0">
                <a:latin typeface="Arial" pitchFamily="34" charset="0"/>
                <a:cs typeface="Arial" pitchFamily="34" charset="0"/>
              </a:rPr>
              <a:t>Kolejność podejmowanych działań (postępowanie), jeśli nie ma wskazania odnośnie lokalizacji poszkodowanego (np. wezwanie pomocy – RATUNEK, sygnał alarmowy aparatu ODO, alarm sygnalizatora bezruchu, hałas itp.):</a:t>
            </a:r>
          </a:p>
          <a:p>
            <a:pPr marL="0" indent="0" algn="just"/>
            <a:r>
              <a:rPr lang="pl-PL" sz="2000" dirty="0" smtClean="0">
                <a:latin typeface="Arial" pitchFamily="34" charset="0"/>
                <a:cs typeface="Arial" pitchFamily="34" charset="0"/>
              </a:rPr>
              <a:t> obszar bezpośrednio objęty pożarem,</a:t>
            </a:r>
          </a:p>
          <a:p>
            <a:pPr marL="0" indent="0" algn="just"/>
            <a:r>
              <a:rPr lang="pl-PL" sz="2000" dirty="0" smtClean="0">
                <a:latin typeface="Arial" pitchFamily="34" charset="0"/>
                <a:cs typeface="Arial" pitchFamily="34" charset="0"/>
              </a:rPr>
              <a:t> obszary sąsiadujące (trasy w stronę wyjść, klatek, okien itd.),</a:t>
            </a:r>
          </a:p>
          <a:p>
            <a:pPr marL="0" indent="0" algn="just"/>
            <a:r>
              <a:rPr lang="pl-PL" sz="2000" dirty="0" smtClean="0">
                <a:latin typeface="Arial" pitchFamily="34" charset="0"/>
                <a:cs typeface="Arial" pitchFamily="34" charset="0"/>
              </a:rPr>
              <a:t> okolice wyjść awaryjnych, dodatkowych (nie podstawowych) itp.</a:t>
            </a:r>
          </a:p>
          <a:p>
            <a:pPr marL="0" indent="0" algn="just"/>
            <a:r>
              <a:rPr lang="pl-PL" sz="2000" dirty="0" smtClean="0">
                <a:latin typeface="Arial" pitchFamily="34" charset="0"/>
                <a:cs typeface="Arial" pitchFamily="34" charset="0"/>
              </a:rPr>
              <a:t> piętro (obszar) ponad pożarem,</a:t>
            </a:r>
          </a:p>
          <a:p>
            <a:pPr marL="0" indent="0" algn="just"/>
            <a:r>
              <a:rPr lang="pl-PL" sz="2000" dirty="0" smtClean="0">
                <a:latin typeface="Arial" pitchFamily="34" charset="0"/>
                <a:cs typeface="Arial" pitchFamily="34" charset="0"/>
              </a:rPr>
              <a:t> piętro (obszar) poniżej pożaru.</a:t>
            </a:r>
          </a:p>
          <a:p>
            <a:pPr marL="0" indent="0" algn="just">
              <a:buNone/>
            </a:pPr>
            <a:endParaRPr lang="pl-PL" sz="2000" dirty="0" smtClean="0">
              <a:latin typeface="Arial" pitchFamily="34" charset="0"/>
              <a:cs typeface="Arial" pitchFamily="34" charset="0"/>
            </a:endParaRPr>
          </a:p>
          <a:p>
            <a:pPr marL="0" indent="0" algn="just"/>
            <a:r>
              <a:rPr lang="pl-PL" sz="2000" dirty="0" smtClean="0">
                <a:latin typeface="Arial" pitchFamily="34" charset="0"/>
                <a:cs typeface="Arial" pitchFamily="34" charset="0"/>
              </a:rPr>
              <a:t> Przeszukane pomieszczenia należy znakować w sposób zrozumiały dla wszystkich strażaków (znaki na framudze, drzwiach, ścianie itp.).</a:t>
            </a:r>
          </a:p>
          <a:p>
            <a:pPr marL="0" indent="0" algn="just"/>
            <a:endParaRPr lang="pl-PL" sz="2000" dirty="0" smtClean="0">
              <a:latin typeface="Arial" pitchFamily="34" charset="0"/>
              <a:cs typeface="Arial" pitchFamily="34" charset="0"/>
            </a:endParaRPr>
          </a:p>
          <a:p>
            <a:pPr marL="0" indent="0" algn="just"/>
            <a:r>
              <a:rPr lang="pl-PL" sz="2000" dirty="0" smtClean="0">
                <a:latin typeface="Arial" pitchFamily="34" charset="0"/>
                <a:cs typeface="Arial" pitchFamily="34" charset="0"/>
              </a:rPr>
              <a:t> W trakcie przeszukania można rozważyć wentylację nadciśnieniową (patrz dalsza część prezentacji).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Techniki i metody prowadzenia działań poszukiwawczych</a:t>
            </a:r>
            <a:endParaRPr lang="pl-PL" dirty="0">
              <a:latin typeface="Arial" pitchFamily="34" charset="0"/>
              <a:cs typeface="Arial" pitchFamily="34" charset="0"/>
            </a:endParaRPr>
          </a:p>
        </p:txBody>
      </p:sp>
      <p:sp>
        <p:nvSpPr>
          <p:cNvPr id="4" name="Symbol zastępczy zawartości 2"/>
          <p:cNvSpPr>
            <a:spLocks noGrp="1"/>
          </p:cNvSpPr>
          <p:nvPr>
            <p:ph sz="quarter" idx="1"/>
          </p:nvPr>
        </p:nvSpPr>
        <p:spPr>
          <a:xfrm>
            <a:off x="142844" y="1376362"/>
            <a:ext cx="8858280" cy="5338786"/>
          </a:xfrm>
        </p:spPr>
        <p:txBody>
          <a:bodyPr>
            <a:noAutofit/>
          </a:bodyPr>
          <a:lstStyle/>
          <a:p>
            <a:pPr marL="0" indent="0" algn="just">
              <a:spcBef>
                <a:spcPts val="0"/>
              </a:spcBef>
              <a:spcAft>
                <a:spcPts val="2400"/>
              </a:spcAft>
              <a:buNone/>
            </a:pPr>
            <a:r>
              <a:rPr lang="pl-PL" sz="2400" dirty="0" smtClean="0">
                <a:latin typeface="Arial" pitchFamily="34" charset="0"/>
                <a:cs typeface="Arial" pitchFamily="34" charset="0"/>
              </a:rPr>
              <a:t>Prowadząc aktywne przeszukanie warto pamiętać o poniższych zasadach:</a:t>
            </a:r>
          </a:p>
          <a:p>
            <a:pPr marL="0" indent="0" algn="just">
              <a:spcBef>
                <a:spcPts val="0"/>
              </a:spcBef>
              <a:spcAft>
                <a:spcPts val="2400"/>
              </a:spcAft>
            </a:pPr>
            <a:r>
              <a:rPr lang="pl-PL" sz="2000" dirty="0" smtClean="0">
                <a:latin typeface="Arial" pitchFamily="34" charset="0"/>
                <a:cs typeface="Arial" pitchFamily="34" charset="0"/>
              </a:rPr>
              <a:t> jeśli pozwalają na to warunki, należy przy wejściu do przeszukania umieszczać strażaka, który pomoże w ewidencji, będzie nadzorował czas pracy, śledził warunki i informował strażaków wewnątrz oraz oświetlał drogę powrotu;</a:t>
            </a:r>
          </a:p>
          <a:p>
            <a:pPr marL="0" indent="0" algn="just">
              <a:spcBef>
                <a:spcPts val="0"/>
              </a:spcBef>
              <a:spcAft>
                <a:spcPts val="2400"/>
              </a:spcAft>
            </a:pPr>
            <a:r>
              <a:rPr lang="pl-PL" sz="2000" dirty="0" smtClean="0">
                <a:latin typeface="Arial" pitchFamily="34" charset="0"/>
                <a:cs typeface="Arial" pitchFamily="34" charset="0"/>
              </a:rPr>
              <a:t> z zewnątrz należy śledzić warunki pożarowe, rozpoznawać drogi odwrotu i ewakuacji;</a:t>
            </a:r>
          </a:p>
          <a:p>
            <a:pPr marL="0" indent="0" algn="just">
              <a:spcBef>
                <a:spcPts val="0"/>
              </a:spcBef>
              <a:spcAft>
                <a:spcPts val="2400"/>
              </a:spcAft>
            </a:pPr>
            <a:r>
              <a:rPr lang="pl-PL" sz="2000" dirty="0" smtClean="0">
                <a:latin typeface="Arial" pitchFamily="34" charset="0"/>
                <a:cs typeface="Arial" pitchFamily="34" charset="0"/>
              </a:rPr>
              <a:t> wykorzystując otwór (okno, wyłom) do wejścia należy uprzednio odpowiednio go udrożnić i usunąć elementy mogące przeszkadzać w szybkiej ewakuacji;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Arial" pitchFamily="34" charset="0"/>
                <a:cs typeface="Arial" pitchFamily="34" charset="0"/>
              </a:rPr>
              <a:t>Techniki i metody prowadzenia działań poszukiwawczych</a:t>
            </a:r>
            <a:endParaRPr lang="pl-PL" dirty="0">
              <a:latin typeface="Arial" pitchFamily="34" charset="0"/>
              <a:cs typeface="Arial" pitchFamily="34" charset="0"/>
            </a:endParaRPr>
          </a:p>
        </p:txBody>
      </p:sp>
      <p:sp>
        <p:nvSpPr>
          <p:cNvPr id="4" name="Symbol zastępczy zawartości 2"/>
          <p:cNvSpPr>
            <a:spLocks noGrp="1"/>
          </p:cNvSpPr>
          <p:nvPr>
            <p:ph sz="quarter" idx="1"/>
          </p:nvPr>
        </p:nvSpPr>
        <p:spPr>
          <a:xfrm>
            <a:off x="142844" y="1376362"/>
            <a:ext cx="8858280" cy="5338786"/>
          </a:xfrm>
        </p:spPr>
        <p:txBody>
          <a:bodyPr>
            <a:noAutofit/>
          </a:bodyPr>
          <a:lstStyle/>
          <a:p>
            <a:pPr marL="0" indent="0" algn="just">
              <a:spcBef>
                <a:spcPts val="0"/>
              </a:spcBef>
              <a:spcAft>
                <a:spcPts val="2400"/>
              </a:spcAft>
              <a:buNone/>
            </a:pPr>
            <a:r>
              <a:rPr lang="pl-PL" sz="2400" dirty="0" smtClean="0">
                <a:latin typeface="Arial" pitchFamily="34" charset="0"/>
                <a:cs typeface="Arial" pitchFamily="34" charset="0"/>
              </a:rPr>
              <a:t>Prowadząc aktywne przeszukanie warto pamiętać o poniższych zasadach:</a:t>
            </a:r>
          </a:p>
          <a:p>
            <a:pPr marL="0" indent="0" algn="just">
              <a:spcBef>
                <a:spcPts val="0"/>
              </a:spcBef>
              <a:spcAft>
                <a:spcPts val="2400"/>
              </a:spcAft>
            </a:pPr>
            <a:r>
              <a:rPr lang="pl-PL" sz="2000" dirty="0" smtClean="0">
                <a:latin typeface="Arial" pitchFamily="34" charset="0"/>
                <a:cs typeface="Arial" pitchFamily="34" charset="0"/>
              </a:rPr>
              <a:t> co pewien czas przerywać czynności poszukiwawcze i zwracać uwagę na obecność dźwięków mogących naprowadzić strażaków na osobę poszukiwaną;</a:t>
            </a:r>
          </a:p>
          <a:p>
            <a:pPr marL="0" indent="0" algn="just">
              <a:spcBef>
                <a:spcPts val="0"/>
              </a:spcBef>
              <a:spcAft>
                <a:spcPts val="2400"/>
              </a:spcAft>
            </a:pPr>
            <a:r>
              <a:rPr lang="pl-PL" sz="2000" dirty="0" smtClean="0">
                <a:latin typeface="Arial" pitchFamily="34" charset="0"/>
                <a:cs typeface="Arial" pitchFamily="34" charset="0"/>
              </a:rPr>
              <a:t> meldować o istotnych obserwacjach i wnioskach, w tym np. o napotkaniu innej roty/zastępu w obiekcie (wzmocnienie elementu ewidencji);</a:t>
            </a:r>
          </a:p>
          <a:p>
            <a:pPr marL="0" indent="0" algn="just">
              <a:spcBef>
                <a:spcPts val="0"/>
              </a:spcBef>
              <a:spcAft>
                <a:spcPts val="2400"/>
              </a:spcAft>
            </a:pPr>
            <a:r>
              <a:rPr lang="pl-PL" sz="2000" dirty="0" smtClean="0">
                <a:latin typeface="Arial" pitchFamily="34" charset="0"/>
                <a:cs typeface="Arial" pitchFamily="34" charset="0"/>
              </a:rPr>
              <a:t> wykorzystywać narzędzia do usprawnienia przeszukania (badanie podłoża przy słabej widoczności, klinowanie drzwi, zwiększanie zasięgu przeszukania itp.);</a:t>
            </a:r>
          </a:p>
          <a:p>
            <a:pPr marL="0" indent="0" algn="just">
              <a:spcBef>
                <a:spcPts val="0"/>
              </a:spcBef>
              <a:spcAft>
                <a:spcPts val="2400"/>
              </a:spcAft>
            </a:pPr>
            <a:r>
              <a:rPr lang="pl-PL" sz="2000" dirty="0" smtClean="0">
                <a:latin typeface="Arial" pitchFamily="34" charset="0"/>
                <a:cs typeface="Arial" pitchFamily="34" charset="0"/>
              </a:rPr>
              <a:t> w razie potrzeby przemieszczania mienia, nie rozrzucać go tylko przesuwać w niezbędnym zakresie – nie utrudniać przeszukania.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smtClean="0">
                <a:solidFill>
                  <a:srgbClr val="FFC000"/>
                </a:solidFill>
                <a:latin typeface="Arial" pitchFamily="34" charset="0"/>
                <a:cs typeface="Arial" pitchFamily="34" charset="0"/>
              </a:rPr>
              <a:t>Przykład z życia wzięty…</a:t>
            </a:r>
            <a:endParaRPr lang="pl-PL" sz="3200" dirty="0">
              <a:solidFill>
                <a:srgbClr val="FFC000"/>
              </a:solidFill>
              <a:latin typeface="Arial" pitchFamily="34" charset="0"/>
              <a:cs typeface="Arial" pitchFamily="34" charset="0"/>
            </a:endParaRPr>
          </a:p>
        </p:txBody>
      </p:sp>
      <p:graphicFrame>
        <p:nvGraphicFramePr>
          <p:cNvPr id="4" name="Tabela 3"/>
          <p:cNvGraphicFramePr>
            <a:graphicFrameLocks noGrp="1"/>
          </p:cNvGraphicFramePr>
          <p:nvPr/>
        </p:nvGraphicFramePr>
        <p:xfrm>
          <a:off x="642910" y="1643050"/>
          <a:ext cx="7858180" cy="4851400"/>
        </p:xfrm>
        <a:graphic>
          <a:graphicData uri="http://schemas.openxmlformats.org/drawingml/2006/table">
            <a:tbl>
              <a:tblPr firstRow="1" bandRow="1">
                <a:tableStyleId>{5C22544A-7EE6-4342-B048-85BDC9FD1C3A}</a:tableStyleId>
              </a:tblPr>
              <a:tblGrid>
                <a:gridCol w="78581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latin typeface="Arial" pitchFamily="34" charset="0"/>
                          <a:cs typeface="Arial" pitchFamily="34" charset="0"/>
                        </a:rPr>
                        <a:t>Zdarzyło się naprawdę (przykład</a:t>
                      </a:r>
                      <a:r>
                        <a:rPr lang="pl-PL" baseline="0" dirty="0" smtClean="0">
                          <a:latin typeface="Arial" pitchFamily="34" charset="0"/>
                          <a:cs typeface="Arial" pitchFamily="34" charset="0"/>
                        </a:rPr>
                        <a:t> z rozdziału 5)</a:t>
                      </a:r>
                      <a:endParaRPr lang="pl-PL" dirty="0" smtClean="0">
                        <a:latin typeface="Arial" pitchFamily="34" charset="0"/>
                        <a:cs typeface="Arial" pitchFamily="34" charset="0"/>
                      </a:endParaRPr>
                    </a:p>
                  </a:txBody>
                  <a:tcPr/>
                </a:tc>
              </a:tr>
              <a:tr h="370840">
                <a:tc>
                  <a:txBody>
                    <a:bodyPr/>
                    <a:lstStyle/>
                    <a:p>
                      <a:pPr algn="just"/>
                      <a:r>
                        <a:rPr kumimoji="0" lang="pl-PL" sz="1800" kern="1200" dirty="0" smtClean="0">
                          <a:solidFill>
                            <a:schemeClr val="dk1"/>
                          </a:solidFill>
                          <a:latin typeface="Arial" pitchFamily="34" charset="0"/>
                          <a:ea typeface="+mn-ea"/>
                          <a:cs typeface="Arial" pitchFamily="34" charset="0"/>
                        </a:rPr>
                        <a:t>18 grudnia 1999 roku, w Kansas City w stanie Missouri (USA) wybuchł pożar w magazynie papieru.</a:t>
                      </a:r>
                      <a:r>
                        <a:rPr kumimoji="0" lang="pl-PL" sz="1800" kern="1200" baseline="0" dirty="0" smtClean="0">
                          <a:solidFill>
                            <a:schemeClr val="dk1"/>
                          </a:solidFill>
                          <a:latin typeface="Arial" pitchFamily="34" charset="0"/>
                          <a:ea typeface="+mn-ea"/>
                          <a:cs typeface="Arial" pitchFamily="34" charset="0"/>
                        </a:rPr>
                        <a:t> </a:t>
                      </a:r>
                      <a:r>
                        <a:rPr kumimoji="0" lang="pl-PL" sz="1800" kern="1200" dirty="0" smtClean="0">
                          <a:solidFill>
                            <a:schemeClr val="dk1"/>
                          </a:solidFill>
                          <a:latin typeface="Arial" pitchFamily="34" charset="0"/>
                          <a:ea typeface="+mn-ea"/>
                          <a:cs typeface="Arial" pitchFamily="34" charset="0"/>
                        </a:rPr>
                        <a:t>Szerokość budynku wynosiła około 150 metrów, długość około 180 metrów, zaś wysokość około 7,5 metra. Zarzewie ognia znajdowało się w części magazynu w której składowane były bele papieru (Rys. 5.2), zaś pożar wypełniał budynek białym dymem.</a:t>
                      </a: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lang="pl-PL" dirty="0" smtClean="0">
                        <a:latin typeface="Arial" pitchFamily="34" charset="0"/>
                        <a:cs typeface="Arial" pitchFamily="34" charset="0"/>
                      </a:endParaRPr>
                    </a:p>
                    <a:p>
                      <a:pPr algn="just"/>
                      <a:endParaRPr lang="pl-PL" dirty="0">
                        <a:latin typeface="Arial" pitchFamily="34" charset="0"/>
                        <a:cs typeface="Arial" pitchFamily="34" charset="0"/>
                      </a:endParaRPr>
                    </a:p>
                  </a:txBody>
                  <a:tcPr/>
                </a:tc>
              </a:tr>
            </a:tbl>
          </a:graphicData>
        </a:graphic>
      </p:graphicFrame>
      <p:pic>
        <p:nvPicPr>
          <p:cNvPr id="1026" name="Picture 2" descr="05_f9948_photo1"/>
          <p:cNvPicPr>
            <a:picLocks noChangeAspect="1" noChangeArrowheads="1"/>
          </p:cNvPicPr>
          <p:nvPr/>
        </p:nvPicPr>
        <p:blipFill>
          <a:blip r:embed="rId2" cstate="print"/>
          <a:srcRect/>
          <a:stretch>
            <a:fillRect/>
          </a:stretch>
        </p:blipFill>
        <p:spPr bwMode="auto">
          <a:xfrm>
            <a:off x="1500166" y="3500438"/>
            <a:ext cx="6286544" cy="28660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57252" y="142852"/>
            <a:ext cx="7772400" cy="1143000"/>
          </a:xfrm>
        </p:spPr>
        <p:txBody>
          <a:bodyPr>
            <a:normAutofit fontScale="90000"/>
          </a:bodyPr>
          <a:lstStyle/>
          <a:p>
            <a:r>
              <a:rPr lang="pl-PL" dirty="0" smtClean="0">
                <a:latin typeface="Arial" pitchFamily="34" charset="0"/>
                <a:cs typeface="Arial" pitchFamily="34" charset="0"/>
              </a:rPr>
              <a:t>Techniki i metody prowadzenia działań poszukiwawczych</a:t>
            </a:r>
            <a:endParaRPr lang="pl-PL" dirty="0">
              <a:latin typeface="Arial" pitchFamily="34" charset="0"/>
              <a:cs typeface="Arial" pitchFamily="34" charset="0"/>
            </a:endParaRPr>
          </a:p>
        </p:txBody>
      </p:sp>
      <p:sp>
        <p:nvSpPr>
          <p:cNvPr id="8" name="Symbol zastępczy zawartości 2"/>
          <p:cNvSpPr>
            <a:spLocks noGrp="1"/>
          </p:cNvSpPr>
          <p:nvPr>
            <p:ph sz="quarter" idx="1"/>
          </p:nvPr>
        </p:nvSpPr>
        <p:spPr>
          <a:xfrm>
            <a:off x="234920" y="1142984"/>
            <a:ext cx="8643998" cy="1357322"/>
          </a:xfrm>
        </p:spPr>
        <p:txBody>
          <a:bodyPr>
            <a:noAutofit/>
          </a:bodyPr>
          <a:lstStyle/>
          <a:p>
            <a:pPr marL="0" indent="0" algn="ctr">
              <a:buNone/>
            </a:pPr>
            <a:r>
              <a:rPr lang="pl-PL" sz="1800" dirty="0" smtClean="0">
                <a:latin typeface="Arial" pitchFamily="34" charset="0"/>
                <a:cs typeface="Arial" pitchFamily="34" charset="0"/>
              </a:rPr>
              <a:t>Decydując się na wyznaczenie personelu do przeszukania należy pamiętać o różnicach, jakie pojawiają się w działaniu (w tym o stopniu trudności), w zależności od tego, czy przeszukanie prowadzi</a:t>
            </a:r>
          </a:p>
          <a:p>
            <a:pPr marL="0" indent="0" algn="ctr">
              <a:buNone/>
            </a:pPr>
            <a:r>
              <a:rPr lang="pl-PL" sz="3600" b="1" dirty="0" smtClean="0">
                <a:solidFill>
                  <a:srgbClr val="FF0000"/>
                </a:solidFill>
                <a:latin typeface="Arial" pitchFamily="34" charset="0"/>
                <a:cs typeface="Arial" pitchFamily="34" charset="0"/>
              </a:rPr>
              <a:t>zastęp czy rota?</a:t>
            </a:r>
            <a:endParaRPr lang="pl-PL" sz="2000" b="1" dirty="0" smtClean="0">
              <a:solidFill>
                <a:srgbClr val="FF0000"/>
              </a:solidFill>
              <a:latin typeface="Arial" pitchFamily="34" charset="0"/>
              <a:cs typeface="Arial" pitchFamily="34" charset="0"/>
            </a:endParaRPr>
          </a:p>
        </p:txBody>
      </p:sp>
      <p:grpSp>
        <p:nvGrpSpPr>
          <p:cNvPr id="13" name="Grupa 12"/>
          <p:cNvGrpSpPr/>
          <p:nvPr/>
        </p:nvGrpSpPr>
        <p:grpSpPr>
          <a:xfrm>
            <a:off x="142844" y="3643314"/>
            <a:ext cx="5572164" cy="3071834"/>
            <a:chOff x="142844" y="3571876"/>
            <a:chExt cx="5572164" cy="3071834"/>
          </a:xfrm>
        </p:grpSpPr>
        <p:pic>
          <p:nvPicPr>
            <p:cNvPr id="1026" name="Picture 2" descr="Fig_05_20"/>
            <p:cNvPicPr>
              <a:picLocks noChangeAspect="1" noChangeArrowheads="1"/>
            </p:cNvPicPr>
            <p:nvPr/>
          </p:nvPicPr>
          <p:blipFill>
            <a:blip r:embed="rId2" cstate="print"/>
            <a:srcRect/>
            <a:stretch>
              <a:fillRect/>
            </a:stretch>
          </p:blipFill>
          <p:spPr bwMode="auto">
            <a:xfrm>
              <a:off x="142844" y="3763710"/>
              <a:ext cx="2372958" cy="2880000"/>
            </a:xfrm>
            <a:prstGeom prst="rect">
              <a:avLst/>
            </a:prstGeom>
            <a:noFill/>
            <a:ln w="9525">
              <a:noFill/>
              <a:miter lim="800000"/>
              <a:headEnd/>
              <a:tailEnd/>
            </a:ln>
          </p:spPr>
        </p:pic>
        <p:sp>
          <p:nvSpPr>
            <p:cNvPr id="11" name="Objaśnienie liniowe 1 (obramowanie i kreska) 10"/>
            <p:cNvSpPr/>
            <p:nvPr/>
          </p:nvSpPr>
          <p:spPr>
            <a:xfrm>
              <a:off x="3143240" y="3571876"/>
              <a:ext cx="2571768" cy="1071563"/>
            </a:xfrm>
            <a:prstGeom prst="accentBorderCallout1">
              <a:avLst>
                <a:gd name="adj1" fmla="val 41518"/>
                <a:gd name="adj2" fmla="val -4697"/>
                <a:gd name="adj3" fmla="val 101318"/>
                <a:gd name="adj4" fmla="val -22872"/>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Przeszukanie z jednym punktem wejścia</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4" name="Grupa 13"/>
          <p:cNvGrpSpPr/>
          <p:nvPr/>
        </p:nvGrpSpPr>
        <p:grpSpPr>
          <a:xfrm>
            <a:off x="3428992" y="3763710"/>
            <a:ext cx="5572164" cy="2880000"/>
            <a:chOff x="3428992" y="3763710"/>
            <a:chExt cx="5572164" cy="2880000"/>
          </a:xfrm>
        </p:grpSpPr>
        <p:pic>
          <p:nvPicPr>
            <p:cNvPr id="1027" name="Picture 3" descr="Fig_05_21"/>
            <p:cNvPicPr>
              <a:picLocks noChangeAspect="1" noChangeArrowheads="1"/>
            </p:cNvPicPr>
            <p:nvPr/>
          </p:nvPicPr>
          <p:blipFill>
            <a:blip r:embed="rId3" cstate="print"/>
            <a:srcRect/>
            <a:stretch>
              <a:fillRect/>
            </a:stretch>
          </p:blipFill>
          <p:spPr bwMode="auto">
            <a:xfrm>
              <a:off x="6876688" y="3763710"/>
              <a:ext cx="2124468" cy="2880000"/>
            </a:xfrm>
            <a:prstGeom prst="rect">
              <a:avLst/>
            </a:prstGeom>
            <a:noFill/>
            <a:ln w="9525">
              <a:noFill/>
              <a:miter lim="800000"/>
              <a:headEnd/>
              <a:tailEnd/>
            </a:ln>
          </p:spPr>
        </p:pic>
        <p:sp>
          <p:nvSpPr>
            <p:cNvPr id="12" name="Objaśnienie liniowe 1 (obramowanie i kreska) 11"/>
            <p:cNvSpPr/>
            <p:nvPr/>
          </p:nvSpPr>
          <p:spPr>
            <a:xfrm flipH="1">
              <a:off x="3428992" y="5572140"/>
              <a:ext cx="2786082" cy="1071570"/>
            </a:xfrm>
            <a:prstGeom prst="accentBorderCallout1">
              <a:avLst>
                <a:gd name="adj1" fmla="val 41518"/>
                <a:gd name="adj2" fmla="val -4697"/>
                <a:gd name="adj3" fmla="val -11274"/>
                <a:gd name="adj4" fmla="val -23784"/>
              </a:avLst>
            </a:prstGeom>
            <a:ln w="38100"/>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pPr>
              <a:r>
                <a:rPr lang="pl-PL" dirty="0" smtClean="0">
                  <a:latin typeface="Arial" pitchFamily="34" charset="0"/>
                  <a:cs typeface="Arial" pitchFamily="34" charset="0"/>
                </a:rPr>
                <a:t>Przeszukanie z wieloma punktami wejścia</a:t>
              </a:r>
              <a:endParaRPr lang="pl-PL" dirty="0" smtClean="0">
                <a:solidFill>
                  <a:schemeClr val="tx1"/>
                </a:solidFill>
                <a:latin typeface="Arial" pitchFamily="34" charset="0"/>
                <a:cs typeface="Arial" pitchFamily="34" charset="0"/>
              </a:endParaRPr>
            </a:p>
          </p:txBody>
        </p:sp>
      </p:grpSp>
      <p:sp>
        <p:nvSpPr>
          <p:cNvPr id="15" name="Prostokąt 14"/>
          <p:cNvSpPr/>
          <p:nvPr/>
        </p:nvSpPr>
        <p:spPr>
          <a:xfrm>
            <a:off x="0" y="2869496"/>
            <a:ext cx="9144000" cy="630942"/>
          </a:xfrm>
          <a:prstGeom prst="rect">
            <a:avLst/>
          </a:prstGeom>
        </p:spPr>
        <p:txBody>
          <a:bodyPr wrap="square">
            <a:spAutoFit/>
          </a:bodyPr>
          <a:lstStyle/>
          <a:p>
            <a:pPr algn="ctr"/>
            <a:r>
              <a:rPr lang="pl-PL" sz="1750" dirty="0" smtClean="0">
                <a:latin typeface="Arial" pitchFamily="34" charset="0"/>
                <a:cs typeface="Arial" pitchFamily="34" charset="0"/>
              </a:rPr>
              <a:t>Przy przeszukiwaniu dużych obszarów lub gdy zachodzi potrzeba odnalezienia innej drogi dotarcia, można wprowadzać kilka „grup” o różnej liczebności i przez różne wejścia.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lide(from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Arial" pitchFamily="34" charset="0"/>
                <a:cs typeface="Arial" pitchFamily="34" charset="0"/>
              </a:rPr>
              <a:t>Poszukiwanie poszkodowanego strażaka</a:t>
            </a:r>
            <a:endParaRPr lang="pl-PL" dirty="0">
              <a:latin typeface="Arial" pitchFamily="34" charset="0"/>
              <a:cs typeface="Arial" pitchFamily="34" charset="0"/>
            </a:endParaRPr>
          </a:p>
        </p:txBody>
      </p:sp>
      <p:sp>
        <p:nvSpPr>
          <p:cNvPr id="3" name="Symbol zastępczy tekstu 2"/>
          <p:cNvSpPr>
            <a:spLocks noGrp="1"/>
          </p:cNvSpPr>
          <p:nvPr>
            <p:ph type="body" idx="1"/>
          </p:nvPr>
        </p:nvSpPr>
        <p:spPr/>
        <p:txBody>
          <a:bodyPr>
            <a:noAutofit/>
          </a:bodyPr>
          <a:lstStyle/>
          <a:p>
            <a:pPr algn="ctr"/>
            <a:r>
              <a:rPr lang="pl-PL" sz="3200" dirty="0" smtClean="0">
                <a:latin typeface="Arial" pitchFamily="34" charset="0"/>
                <a:cs typeface="Arial" pitchFamily="34" charset="0"/>
              </a:rPr>
              <a:t>Przeszukanie dużych obszarów</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71414"/>
            <a:ext cx="7772400" cy="1143000"/>
          </a:xfrm>
        </p:spPr>
        <p:txBody>
          <a:bodyPr/>
          <a:lstStyle/>
          <a:p>
            <a:r>
              <a:rPr lang="pl-PL" dirty="0" smtClean="0">
                <a:solidFill>
                  <a:srgbClr val="FFC000"/>
                </a:solidFill>
                <a:latin typeface="Arial" pitchFamily="34" charset="0"/>
                <a:cs typeface="Arial" pitchFamily="34" charset="0"/>
              </a:rPr>
              <a:t>Przeszukanie dużych obszarów</a:t>
            </a:r>
            <a:endParaRPr lang="pl-PL" dirty="0">
              <a:solidFill>
                <a:srgbClr val="FFC000"/>
              </a:solidFill>
              <a:latin typeface="Arial" pitchFamily="34" charset="0"/>
              <a:cs typeface="Arial" pitchFamily="34" charset="0"/>
            </a:endParaRPr>
          </a:p>
        </p:txBody>
      </p:sp>
      <p:sp>
        <p:nvSpPr>
          <p:cNvPr id="4" name="Symbol zastępczy zawartości 2"/>
          <p:cNvSpPr>
            <a:spLocks noGrp="1"/>
          </p:cNvSpPr>
          <p:nvPr>
            <p:ph sz="quarter" idx="1"/>
          </p:nvPr>
        </p:nvSpPr>
        <p:spPr>
          <a:xfrm>
            <a:off x="142844" y="1124744"/>
            <a:ext cx="8858280" cy="5590404"/>
          </a:xfrm>
        </p:spPr>
        <p:txBody>
          <a:bodyPr>
            <a:noAutofit/>
          </a:bodyPr>
          <a:lstStyle/>
          <a:p>
            <a:pPr marL="0" indent="0" algn="just">
              <a:spcBef>
                <a:spcPts val="0"/>
              </a:spcBef>
              <a:spcAft>
                <a:spcPts val="1200"/>
              </a:spcAft>
              <a:buNone/>
            </a:pPr>
            <a:r>
              <a:rPr lang="pl-PL" sz="2200" dirty="0" smtClean="0">
                <a:latin typeface="Arial" pitchFamily="34" charset="0"/>
                <a:cs typeface="Arial" pitchFamily="34" charset="0"/>
              </a:rPr>
              <a:t>Ogólny podział zadań w zastępie:</a:t>
            </a:r>
          </a:p>
          <a:p>
            <a:pPr algn="just">
              <a:spcBef>
                <a:spcPts val="0"/>
              </a:spcBef>
              <a:spcAft>
                <a:spcPts val="1200"/>
              </a:spcAft>
            </a:pPr>
            <a:r>
              <a:rPr lang="pl-PL" sz="1800" b="1" u="sng" dirty="0" smtClean="0">
                <a:solidFill>
                  <a:srgbClr val="FF0000"/>
                </a:solidFill>
                <a:latin typeface="Arial" pitchFamily="34" charset="0"/>
                <a:cs typeface="Arial" pitchFamily="34" charset="0"/>
              </a:rPr>
              <a:t>Pozycja 1</a:t>
            </a:r>
            <a:r>
              <a:rPr lang="pl-PL" sz="1800" dirty="0" smtClean="0">
                <a:solidFill>
                  <a:srgbClr val="FF0000"/>
                </a:solidFill>
                <a:latin typeface="Arial" pitchFamily="34" charset="0"/>
                <a:cs typeface="Arial" pitchFamily="34" charset="0"/>
              </a:rPr>
              <a:t> – </a:t>
            </a:r>
            <a:r>
              <a:rPr lang="pl-PL" sz="1800" b="1" dirty="0" smtClean="0">
                <a:solidFill>
                  <a:srgbClr val="FF0000"/>
                </a:solidFill>
                <a:latin typeface="Arial" pitchFamily="34" charset="0"/>
                <a:cs typeface="Arial" pitchFamily="34" charset="0"/>
              </a:rPr>
              <a:t>dowodzenie</a:t>
            </a:r>
            <a:r>
              <a:rPr lang="pl-PL" sz="1800" dirty="0" smtClean="0">
                <a:solidFill>
                  <a:srgbClr val="FF0000"/>
                </a:solidFill>
                <a:latin typeface="Arial" pitchFamily="34" charset="0"/>
                <a:cs typeface="Arial" pitchFamily="34" charset="0"/>
              </a:rPr>
              <a:t>.</a:t>
            </a:r>
            <a:r>
              <a:rPr lang="pl-PL" sz="1800" dirty="0" smtClean="0">
                <a:latin typeface="Arial" pitchFamily="34" charset="0"/>
                <a:cs typeface="Arial" pitchFamily="34" charset="0"/>
              </a:rPr>
              <a:t> Dowódca kieruje działaniami i ocenia zagrożenia. Ma pewną elastyczność poruszania się wzdłuż głównej liny, badając wszelkie istotne czynniki i pozostając w kontakcie z członkami grupy (element systemu ewidencji).</a:t>
            </a:r>
          </a:p>
          <a:p>
            <a:pPr algn="just">
              <a:spcBef>
                <a:spcPts val="0"/>
              </a:spcBef>
              <a:spcAft>
                <a:spcPts val="1200"/>
              </a:spcAft>
            </a:pPr>
            <a:r>
              <a:rPr lang="pl-PL" sz="1800" b="1" u="sng" dirty="0" smtClean="0">
                <a:solidFill>
                  <a:srgbClr val="002060"/>
                </a:solidFill>
                <a:latin typeface="Arial" pitchFamily="34" charset="0"/>
                <a:cs typeface="Arial" pitchFamily="34" charset="0"/>
              </a:rPr>
              <a:t>Pozycja 2</a:t>
            </a:r>
            <a:r>
              <a:rPr lang="pl-PL" sz="1800" b="1" dirty="0" smtClean="0">
                <a:solidFill>
                  <a:srgbClr val="002060"/>
                </a:solidFill>
                <a:latin typeface="Arial" pitchFamily="34" charset="0"/>
                <a:cs typeface="Arial" pitchFamily="34" charset="0"/>
              </a:rPr>
              <a:t> – lina</a:t>
            </a:r>
            <a:r>
              <a:rPr lang="pl-PL" sz="1800" dirty="0" smtClean="0">
                <a:solidFill>
                  <a:srgbClr val="002060"/>
                </a:solidFill>
                <a:latin typeface="Arial" pitchFamily="34" charset="0"/>
                <a:cs typeface="Arial" pitchFamily="34" charset="0"/>
              </a:rPr>
              <a:t>.</a:t>
            </a:r>
            <a:r>
              <a:rPr lang="pl-PL" sz="1800" dirty="0" smtClean="0">
                <a:latin typeface="Arial" pitchFamily="34" charset="0"/>
                <a:cs typeface="Arial" pitchFamily="34" charset="0"/>
              </a:rPr>
              <a:t> Strażak odpowiedzialny za rozwijanie głównej liny poszukiwawczej. W razie podziału zastępu na roty, utworzy parę z dowódcą.</a:t>
            </a:r>
          </a:p>
          <a:p>
            <a:pPr algn="just">
              <a:spcBef>
                <a:spcPts val="0"/>
              </a:spcBef>
              <a:spcAft>
                <a:spcPts val="1200"/>
              </a:spcAft>
            </a:pPr>
            <a:r>
              <a:rPr lang="pl-PL" sz="1800" b="1" u="sng" dirty="0" smtClean="0">
                <a:solidFill>
                  <a:srgbClr val="0070C0"/>
                </a:solidFill>
                <a:latin typeface="Arial" pitchFamily="34" charset="0"/>
                <a:cs typeface="Arial" pitchFamily="34" charset="0"/>
              </a:rPr>
              <a:t>Pozycja 3</a:t>
            </a:r>
            <a:r>
              <a:rPr lang="pl-PL" sz="1800" b="1" dirty="0" smtClean="0">
                <a:solidFill>
                  <a:srgbClr val="0070C0"/>
                </a:solidFill>
                <a:latin typeface="Arial" pitchFamily="34" charset="0"/>
                <a:cs typeface="Arial" pitchFamily="34" charset="0"/>
              </a:rPr>
              <a:t> – aparat ODO/lina</a:t>
            </a:r>
            <a:r>
              <a:rPr lang="pl-PL" sz="1800" dirty="0" smtClean="0">
                <a:solidFill>
                  <a:srgbClr val="0070C0"/>
                </a:solidFill>
                <a:latin typeface="Arial" pitchFamily="34" charset="0"/>
                <a:cs typeface="Arial" pitchFamily="34" charset="0"/>
              </a:rPr>
              <a:t>.</a:t>
            </a:r>
            <a:r>
              <a:rPr lang="pl-PL" sz="1800" dirty="0" smtClean="0">
                <a:latin typeface="Arial" pitchFamily="34" charset="0"/>
                <a:cs typeface="Arial" pitchFamily="34" charset="0"/>
              </a:rPr>
              <a:t> Kolejny strażak niesie zapasowy aparat ODO. Jego pozycja jest zwykle mniej aktywna, bardziej stacjonarna, głównie z uwagi na obciążenie. Będzie on zazwyczaj pełnił funkcję kontrolną do momentu odnalezienia poszkodowanego strażaka.</a:t>
            </a:r>
          </a:p>
          <a:p>
            <a:pPr algn="just">
              <a:spcBef>
                <a:spcPts val="0"/>
              </a:spcBef>
              <a:spcAft>
                <a:spcPts val="1200"/>
              </a:spcAft>
            </a:pPr>
            <a:r>
              <a:rPr lang="pl-PL" sz="1800" b="1" u="sng" dirty="0" smtClean="0">
                <a:solidFill>
                  <a:srgbClr val="00B050"/>
                </a:solidFill>
                <a:latin typeface="Arial" pitchFamily="34" charset="0"/>
                <a:cs typeface="Arial" pitchFamily="34" charset="0"/>
              </a:rPr>
              <a:t>Pozycja 4</a:t>
            </a:r>
            <a:r>
              <a:rPr lang="pl-PL" sz="1800" b="1" dirty="0" smtClean="0">
                <a:solidFill>
                  <a:srgbClr val="00B050"/>
                </a:solidFill>
                <a:latin typeface="Arial" pitchFamily="34" charset="0"/>
                <a:cs typeface="Arial" pitchFamily="34" charset="0"/>
              </a:rPr>
              <a:t> – narzędzia/przeszukanie</a:t>
            </a:r>
            <a:r>
              <a:rPr lang="pl-PL" sz="1800" dirty="0" smtClean="0">
                <a:solidFill>
                  <a:srgbClr val="00B050"/>
                </a:solidFill>
                <a:latin typeface="Arial" pitchFamily="34" charset="0"/>
                <a:cs typeface="Arial" pitchFamily="34" charset="0"/>
              </a:rPr>
              <a:t>.</a:t>
            </a:r>
            <a:r>
              <a:rPr lang="pl-PL" sz="1800" dirty="0" smtClean="0">
                <a:latin typeface="Arial" pitchFamily="34" charset="0"/>
                <a:cs typeface="Arial" pitchFamily="34" charset="0"/>
              </a:rPr>
              <a:t> Strażak przenosi narzędzia burzące, dodatkową linę. Jego zadaniem jest pomoc w forsowaniu przejść, przeszukiwaniu oraz innych czynnościach w miarę potrzeb.</a:t>
            </a:r>
          </a:p>
          <a:p>
            <a:pPr algn="just">
              <a:spcBef>
                <a:spcPts val="0"/>
              </a:spcBef>
              <a:spcAft>
                <a:spcPts val="1200"/>
              </a:spcAft>
            </a:pPr>
            <a:r>
              <a:rPr lang="pl-PL" sz="1800" b="1" u="sng" dirty="0" smtClean="0">
                <a:latin typeface="Arial" pitchFamily="34" charset="0"/>
                <a:cs typeface="Arial" pitchFamily="34" charset="0"/>
              </a:rPr>
              <a:t>Pozycja 5</a:t>
            </a:r>
            <a:r>
              <a:rPr lang="pl-PL" sz="1800" b="1" dirty="0" smtClean="0">
                <a:latin typeface="Arial" pitchFamily="34" charset="0"/>
                <a:cs typeface="Arial" pitchFamily="34" charset="0"/>
              </a:rPr>
              <a:t> – wejście/narzędzia</a:t>
            </a:r>
            <a:r>
              <a:rPr lang="pl-PL" sz="1800" dirty="0" smtClean="0">
                <a:latin typeface="Arial" pitchFamily="34" charset="0"/>
                <a:cs typeface="Arial" pitchFamily="34" charset="0"/>
              </a:rPr>
              <a:t>. Jeśli sytuacja pozwala na wyznaczenie piątego strażaka, stacjonuje on przy wejściu, zabezpiecza linę i kontroluje pracę grupy, prowadzi ewidencję i obserwację czasu pracy w ODO, rozpoznaje warunki pożarowe i budowlane, oświetla wyjście i utrzymuje łączność radiową z resztą. </a:t>
            </a:r>
            <a:endParaRPr lang="pl-PL" sz="1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71414"/>
            <a:ext cx="7772400" cy="1143000"/>
          </a:xfrm>
        </p:spPr>
        <p:txBody>
          <a:bodyPr/>
          <a:lstStyle/>
          <a:p>
            <a:r>
              <a:rPr lang="pl-PL" dirty="0" smtClean="0">
                <a:latin typeface="Arial" pitchFamily="34" charset="0"/>
                <a:cs typeface="Arial" pitchFamily="34" charset="0"/>
              </a:rPr>
              <a:t>Przeszukanie dużych obszarów</a:t>
            </a:r>
            <a:endParaRPr lang="pl-PL"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142844" y="1357298"/>
            <a:ext cx="4222128" cy="3960000"/>
          </a:xfrm>
          <a:prstGeom prst="rect">
            <a:avLst/>
          </a:prstGeom>
          <a:noFill/>
          <a:ln w="9525">
            <a:noFill/>
            <a:miter lim="800000"/>
            <a:headEnd/>
            <a:tailEnd/>
          </a:ln>
          <a:effectLst/>
        </p:spPr>
      </p:pic>
      <p:sp>
        <p:nvSpPr>
          <p:cNvPr id="6" name="Symbol zastępczy zawartości 2"/>
          <p:cNvSpPr>
            <a:spLocks noGrp="1"/>
          </p:cNvSpPr>
          <p:nvPr>
            <p:ph sz="quarter" idx="1"/>
          </p:nvPr>
        </p:nvSpPr>
        <p:spPr>
          <a:xfrm>
            <a:off x="2500298" y="4929198"/>
            <a:ext cx="6500826" cy="1500198"/>
          </a:xfrm>
        </p:spPr>
        <p:txBody>
          <a:bodyPr>
            <a:noAutofit/>
          </a:bodyPr>
          <a:lstStyle/>
          <a:p>
            <a:pPr marL="0" indent="0" algn="just">
              <a:spcBef>
                <a:spcPts val="0"/>
              </a:spcBef>
              <a:buNone/>
            </a:pPr>
            <a:r>
              <a:rPr lang="pl-PL" sz="2200" b="1" dirty="0" smtClean="0">
                <a:solidFill>
                  <a:srgbClr val="FF0000"/>
                </a:solidFill>
                <a:latin typeface="Arial" pitchFamily="34" charset="0"/>
                <a:cs typeface="Arial" pitchFamily="34" charset="0"/>
              </a:rPr>
              <a:t>Przeszukanie przy ścianie</a:t>
            </a:r>
            <a:r>
              <a:rPr lang="pl-PL" sz="2200" dirty="0" smtClean="0">
                <a:latin typeface="Arial" pitchFamily="34" charset="0"/>
                <a:cs typeface="Arial" pitchFamily="34" charset="0"/>
              </a:rPr>
              <a:t> – wykorzystywanie ściany do orientacji przy ograniczonej widoczności. W razie potrzeby strażacy zwiększają zasięg przeszukania wykorzystując narzędzia lub oddalając się od ściany.</a:t>
            </a:r>
            <a:endParaRPr lang="pl-P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2844" y="1357298"/>
            <a:ext cx="4222128" cy="3960000"/>
          </a:xfrm>
          <a:prstGeom prst="rect">
            <a:avLst/>
          </a:prstGeom>
          <a:noFill/>
          <a:ln w="9525">
            <a:noFill/>
            <a:miter lim="800000"/>
            <a:headEnd/>
            <a:tailEnd/>
          </a:ln>
          <a:effectLst/>
        </p:spPr>
      </p:pic>
      <p:sp>
        <p:nvSpPr>
          <p:cNvPr id="6" name="Symbol zastępczy zawartości 2"/>
          <p:cNvSpPr>
            <a:spLocks noGrp="1"/>
          </p:cNvSpPr>
          <p:nvPr>
            <p:ph sz="quarter" idx="1"/>
          </p:nvPr>
        </p:nvSpPr>
        <p:spPr>
          <a:xfrm>
            <a:off x="2500298" y="4929198"/>
            <a:ext cx="6500826" cy="1500198"/>
          </a:xfrm>
        </p:spPr>
        <p:txBody>
          <a:bodyPr>
            <a:noAutofit/>
          </a:bodyPr>
          <a:lstStyle/>
          <a:p>
            <a:pPr marL="0" indent="0" algn="just">
              <a:spcBef>
                <a:spcPts val="0"/>
              </a:spcBef>
              <a:buNone/>
            </a:pPr>
            <a:r>
              <a:rPr lang="pl-PL" sz="2200" b="1" dirty="0" smtClean="0">
                <a:solidFill>
                  <a:srgbClr val="FF0000"/>
                </a:solidFill>
                <a:latin typeface="Arial" pitchFamily="34" charset="0"/>
                <a:cs typeface="Arial" pitchFamily="34" charset="0"/>
              </a:rPr>
              <a:t>Przeszukanie wahadłowe</a:t>
            </a:r>
            <a:r>
              <a:rPr lang="pl-PL" sz="2200" dirty="0" smtClean="0">
                <a:latin typeface="Arial" pitchFamily="34" charset="0"/>
                <a:cs typeface="Arial" pitchFamily="34" charset="0"/>
              </a:rPr>
              <a:t> – strażacy przemieszczają się jak wahadło w ruchu, przeszukując obszary po obu stronach. Mogą też sprawdzać obszary za ścianami, meblami itp. Strażak 1 może zamieniać się ze strażakiem 4.</a:t>
            </a:r>
            <a:endParaRPr lang="pl-PL" sz="1800" dirty="0">
              <a:latin typeface="Arial" pitchFamily="34" charset="0"/>
              <a:cs typeface="Arial" pitchFamily="34" charset="0"/>
            </a:endParaRPr>
          </a:p>
        </p:txBody>
      </p:sp>
      <p:sp>
        <p:nvSpPr>
          <p:cNvPr id="9" name="Tytuł 1"/>
          <p:cNvSpPr>
            <a:spLocks noGrp="1"/>
          </p:cNvSpPr>
          <p:nvPr>
            <p:ph type="title"/>
          </p:nvPr>
        </p:nvSpPr>
        <p:spPr>
          <a:xfrm>
            <a:off x="914400" y="71414"/>
            <a:ext cx="7772400" cy="1143000"/>
          </a:xfrm>
        </p:spPr>
        <p:txBody>
          <a:bodyPr/>
          <a:lstStyle/>
          <a:p>
            <a:r>
              <a:rPr lang="pl-PL" dirty="0" smtClean="0">
                <a:latin typeface="Arial" pitchFamily="34" charset="0"/>
                <a:cs typeface="Arial" pitchFamily="34" charset="0"/>
              </a:rPr>
              <a:t>Przeszukanie dużych obszarów</a:t>
            </a:r>
            <a:endParaRPr lang="pl-PL"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_05_24"/>
          <p:cNvPicPr>
            <a:picLocks noChangeAspect="1" noChangeArrowheads="1"/>
          </p:cNvPicPr>
          <p:nvPr/>
        </p:nvPicPr>
        <p:blipFill>
          <a:blip r:embed="rId2" cstate="print"/>
          <a:srcRect/>
          <a:stretch>
            <a:fillRect/>
          </a:stretch>
        </p:blipFill>
        <p:spPr bwMode="auto">
          <a:xfrm>
            <a:off x="142844" y="1428736"/>
            <a:ext cx="4587489" cy="3960000"/>
          </a:xfrm>
          <a:prstGeom prst="rect">
            <a:avLst/>
          </a:prstGeom>
          <a:noFill/>
          <a:ln w="9525">
            <a:noFill/>
            <a:miter lim="800000"/>
            <a:headEnd/>
            <a:tailEnd/>
          </a:ln>
        </p:spPr>
      </p:pic>
      <p:sp>
        <p:nvSpPr>
          <p:cNvPr id="5124"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latin typeface="Arial" pitchFamily="34" charset="0"/>
              <a:cs typeface="Arial" pitchFamily="34" charset="0"/>
            </a:endParaRPr>
          </a:p>
        </p:txBody>
      </p:sp>
      <p:sp>
        <p:nvSpPr>
          <p:cNvPr id="7" name="Tytuł 1"/>
          <p:cNvSpPr>
            <a:spLocks noGrp="1"/>
          </p:cNvSpPr>
          <p:nvPr>
            <p:ph type="title"/>
          </p:nvPr>
        </p:nvSpPr>
        <p:spPr>
          <a:xfrm>
            <a:off x="914400" y="71414"/>
            <a:ext cx="7772400" cy="1143000"/>
          </a:xfrm>
        </p:spPr>
        <p:txBody>
          <a:bodyPr/>
          <a:lstStyle/>
          <a:p>
            <a:r>
              <a:rPr lang="pl-PL" dirty="0" smtClean="0">
                <a:latin typeface="Arial" pitchFamily="34" charset="0"/>
                <a:cs typeface="Arial" pitchFamily="34" charset="0"/>
              </a:rPr>
              <a:t>Przeszukanie dużych obszarów</a:t>
            </a:r>
            <a:endParaRPr lang="pl-PL" dirty="0">
              <a:latin typeface="Arial" pitchFamily="34" charset="0"/>
              <a:cs typeface="Arial" pitchFamily="34" charset="0"/>
            </a:endParaRPr>
          </a:p>
        </p:txBody>
      </p:sp>
      <p:sp>
        <p:nvSpPr>
          <p:cNvPr id="8" name="Symbol zastępczy zawartości 2"/>
          <p:cNvSpPr>
            <a:spLocks noGrp="1"/>
          </p:cNvSpPr>
          <p:nvPr>
            <p:ph sz="quarter" idx="1"/>
          </p:nvPr>
        </p:nvSpPr>
        <p:spPr>
          <a:xfrm>
            <a:off x="2500298" y="4929198"/>
            <a:ext cx="6500826" cy="1500198"/>
          </a:xfrm>
        </p:spPr>
        <p:txBody>
          <a:bodyPr>
            <a:noAutofit/>
          </a:bodyPr>
          <a:lstStyle/>
          <a:p>
            <a:pPr marL="0" indent="0" algn="just">
              <a:spcBef>
                <a:spcPts val="0"/>
              </a:spcBef>
              <a:buNone/>
            </a:pPr>
            <a:r>
              <a:rPr lang="pl-PL" sz="2200" b="1" dirty="0" smtClean="0">
                <a:solidFill>
                  <a:srgbClr val="FF0000"/>
                </a:solidFill>
                <a:latin typeface="Arial" pitchFamily="34" charset="0"/>
                <a:cs typeface="Arial" pitchFamily="34" charset="0"/>
              </a:rPr>
              <a:t>Przeszukanie</a:t>
            </a:r>
            <a:r>
              <a:rPr lang="pl-PL" sz="2200" b="1" dirty="0" smtClean="0">
                <a:latin typeface="Arial" pitchFamily="34" charset="0"/>
                <a:cs typeface="Arial" pitchFamily="34" charset="0"/>
              </a:rPr>
              <a:t> </a:t>
            </a:r>
            <a:r>
              <a:rPr lang="pl-PL" sz="2200" b="1" dirty="0" smtClean="0">
                <a:solidFill>
                  <a:srgbClr val="FF0000"/>
                </a:solidFill>
                <a:latin typeface="Arial" pitchFamily="34" charset="0"/>
                <a:cs typeface="Arial" pitchFamily="34" charset="0"/>
              </a:rPr>
              <a:t>równoległe</a:t>
            </a:r>
            <a:r>
              <a:rPr lang="pl-PL" sz="2200" b="1" dirty="0" smtClean="0">
                <a:latin typeface="Arial" pitchFamily="34" charset="0"/>
                <a:cs typeface="Arial" pitchFamily="34" charset="0"/>
              </a:rPr>
              <a:t> </a:t>
            </a:r>
            <a:r>
              <a:rPr lang="pl-PL" sz="2200" dirty="0" smtClean="0">
                <a:latin typeface="Arial" pitchFamily="34" charset="0"/>
                <a:cs typeface="Arial" pitchFamily="34" charset="0"/>
              </a:rPr>
              <a:t>– zmodyfikowana metoda wahadłowa. Służy do szybkiego przeszukania obszaru, wymaga utrzymania stałego napięcia liny głównej. Należy uważać, aby odstępy między strażakami nie były zbyt duże.</a:t>
            </a:r>
            <a:endParaRPr lang="pl-P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05_24"/>
          <p:cNvPicPr>
            <a:picLocks noChangeAspect="1" noChangeArrowheads="1"/>
          </p:cNvPicPr>
          <p:nvPr/>
        </p:nvPicPr>
        <p:blipFill>
          <a:blip r:embed="rId2" cstate="print"/>
          <a:srcRect/>
          <a:stretch>
            <a:fillRect/>
          </a:stretch>
        </p:blipFill>
        <p:spPr bwMode="auto">
          <a:xfrm>
            <a:off x="142844" y="1428736"/>
            <a:ext cx="4580071" cy="3960000"/>
          </a:xfrm>
          <a:prstGeom prst="rect">
            <a:avLst/>
          </a:prstGeom>
          <a:noFill/>
        </p:spPr>
      </p:pic>
      <p:sp>
        <p:nvSpPr>
          <p:cNvPr id="6" name="Tytuł 1"/>
          <p:cNvSpPr>
            <a:spLocks noGrp="1"/>
          </p:cNvSpPr>
          <p:nvPr>
            <p:ph type="title"/>
          </p:nvPr>
        </p:nvSpPr>
        <p:spPr>
          <a:xfrm>
            <a:off x="914400" y="71414"/>
            <a:ext cx="7772400" cy="1143000"/>
          </a:xfrm>
        </p:spPr>
        <p:txBody>
          <a:bodyPr/>
          <a:lstStyle/>
          <a:p>
            <a:r>
              <a:rPr lang="pl-PL" dirty="0" smtClean="0">
                <a:latin typeface="Arial" pitchFamily="34" charset="0"/>
                <a:cs typeface="Arial" pitchFamily="34" charset="0"/>
              </a:rPr>
              <a:t>Przeszukanie dużych obszarów</a:t>
            </a:r>
            <a:endParaRPr lang="pl-PL" dirty="0">
              <a:latin typeface="Arial" pitchFamily="34" charset="0"/>
              <a:cs typeface="Arial" pitchFamily="34" charset="0"/>
            </a:endParaRPr>
          </a:p>
        </p:txBody>
      </p:sp>
      <p:sp>
        <p:nvSpPr>
          <p:cNvPr id="7" name="Symbol zastępczy zawartości 2"/>
          <p:cNvSpPr>
            <a:spLocks noGrp="1"/>
          </p:cNvSpPr>
          <p:nvPr>
            <p:ph sz="quarter" idx="1"/>
          </p:nvPr>
        </p:nvSpPr>
        <p:spPr>
          <a:xfrm>
            <a:off x="2500298" y="4929198"/>
            <a:ext cx="6500826" cy="1500198"/>
          </a:xfrm>
        </p:spPr>
        <p:txBody>
          <a:bodyPr>
            <a:noAutofit/>
          </a:bodyPr>
          <a:lstStyle/>
          <a:p>
            <a:pPr marL="0" indent="0" algn="just">
              <a:spcBef>
                <a:spcPts val="0"/>
              </a:spcBef>
              <a:buNone/>
            </a:pPr>
            <a:r>
              <a:rPr lang="pl-PL" sz="2200" b="1" dirty="0" smtClean="0">
                <a:solidFill>
                  <a:srgbClr val="FF0000"/>
                </a:solidFill>
                <a:latin typeface="Arial" pitchFamily="34" charset="0"/>
                <a:cs typeface="Arial" pitchFamily="34" charset="0"/>
              </a:rPr>
              <a:t>Przeszukanie wybiórcze </a:t>
            </a:r>
            <a:r>
              <a:rPr lang="pl-PL" sz="2200" dirty="0" smtClean="0">
                <a:latin typeface="Arial" pitchFamily="34" charset="0"/>
                <a:cs typeface="Arial" pitchFamily="34" charset="0"/>
              </a:rPr>
              <a:t>– prowadzone z wykorzystaniem dodatkowych lin lub bez nich. Polecane przy przemieszczani się wzdłuż korytarza, między rzędami obiektów,  półek itp.</a:t>
            </a:r>
            <a:endParaRPr lang="pl-PL"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Arial" pitchFamily="34" charset="0"/>
                <a:cs typeface="Arial" pitchFamily="34" charset="0"/>
              </a:rPr>
              <a:t>Poszukiwanie poszkodowanego strażaka</a:t>
            </a:r>
            <a:endParaRPr lang="pl-PL" dirty="0">
              <a:latin typeface="Arial" pitchFamily="34" charset="0"/>
              <a:cs typeface="Arial" pitchFamily="34" charset="0"/>
            </a:endParaRPr>
          </a:p>
        </p:txBody>
      </p:sp>
      <p:sp>
        <p:nvSpPr>
          <p:cNvPr id="3" name="Symbol zastępczy tekstu 2"/>
          <p:cNvSpPr>
            <a:spLocks noGrp="1"/>
          </p:cNvSpPr>
          <p:nvPr>
            <p:ph type="body" idx="1"/>
          </p:nvPr>
        </p:nvSpPr>
        <p:spPr/>
        <p:txBody>
          <a:bodyPr>
            <a:noAutofit/>
          </a:bodyPr>
          <a:lstStyle/>
          <a:p>
            <a:pPr algn="ctr"/>
            <a:r>
              <a:rPr lang="pl-PL" sz="3200" dirty="0" smtClean="0">
                <a:latin typeface="Arial" pitchFamily="34" charset="0"/>
                <a:cs typeface="Arial" pitchFamily="34" charset="0"/>
              </a:rPr>
              <a:t>Wentylacja podczas przeszukania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71446"/>
            <a:ext cx="7772400" cy="714348"/>
          </a:xfrm>
        </p:spPr>
        <p:txBody>
          <a:bodyPr>
            <a:normAutofit fontScale="90000"/>
          </a:bodyPr>
          <a:lstStyle/>
          <a:p>
            <a:r>
              <a:rPr lang="pl-PL" dirty="0" smtClean="0">
                <a:solidFill>
                  <a:srgbClr val="FFC000"/>
                </a:solidFill>
                <a:latin typeface="Arial" pitchFamily="34" charset="0"/>
                <a:cs typeface="Arial" pitchFamily="34" charset="0"/>
              </a:rPr>
              <a:t>Wentylacja podczas przeszukania</a:t>
            </a:r>
            <a:endParaRPr lang="pl-PL" dirty="0">
              <a:solidFill>
                <a:srgbClr val="FFC000"/>
              </a:solidFill>
              <a:latin typeface="Arial" pitchFamily="34" charset="0"/>
              <a:cs typeface="Arial" pitchFamily="34" charset="0"/>
            </a:endParaRPr>
          </a:p>
        </p:txBody>
      </p:sp>
      <p:sp>
        <p:nvSpPr>
          <p:cNvPr id="5" name="Symbol zastępczy zawartości 2"/>
          <p:cNvSpPr>
            <a:spLocks noGrp="1"/>
          </p:cNvSpPr>
          <p:nvPr>
            <p:ph sz="quarter" idx="1"/>
          </p:nvPr>
        </p:nvSpPr>
        <p:spPr>
          <a:xfrm>
            <a:off x="142844" y="857232"/>
            <a:ext cx="8858312" cy="3429024"/>
          </a:xfrm>
        </p:spPr>
        <p:txBody>
          <a:bodyPr>
            <a:noAutofit/>
          </a:bodyPr>
          <a:lstStyle/>
          <a:p>
            <a:pPr marL="0" indent="0" algn="just">
              <a:buNone/>
            </a:pP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Procesy</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aerodynamiczne</a:t>
            </a:r>
            <a:r>
              <a:rPr lang="pl-PL" sz="2000" dirty="0" smtClean="0">
                <a:latin typeface="Arial" pitchFamily="34" charset="0"/>
                <a:cs typeface="Arial" pitchFamily="34" charset="0"/>
              </a:rPr>
              <a:t>, ruchy gazów pożarowych, mają istotne znaczenie dla rozwoju  i rozprzestrzeniania się pożaru. Przybywając na miejsce zdarzenia dowódca musi zdecydować na podstawie prowadzonego rozpoznania, czy zasadnym i </a:t>
            </a:r>
            <a:r>
              <a:rPr lang="pl-PL" sz="2000" b="1" u="sng"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bezpiecznym</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dirty="0" smtClean="0">
                <a:latin typeface="Arial" pitchFamily="34" charset="0"/>
                <a:cs typeface="Arial" pitchFamily="34" charset="0"/>
              </a:rPr>
              <a:t>będzie rozpoczęcie wentylacji. Jeśli się zdecyduje na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wypchnięcie</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dirty="0" smtClean="0">
                <a:latin typeface="Arial" pitchFamily="34" charset="0"/>
                <a:cs typeface="Arial" pitchFamily="34" charset="0"/>
              </a:rPr>
              <a:t>gazów pożarowych i dymu, musi wybrać między wentylacją grawitacyjną lub wymuszoną – nadciśnieniową. Wówczas musi zadbać o odpowiednią koordynację, szczególnie przy wentylacji nadciśnieniowej. Jeśli zdecyduje się na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izolowanie</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dirty="0" smtClean="0">
                <a:latin typeface="Arial" pitchFamily="34" charset="0"/>
                <a:cs typeface="Arial" pitchFamily="34" charset="0"/>
              </a:rPr>
              <a:t>pożaru od dostępu tlenu z powietrza mówimy o tzw.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anty-wentylacji</a:t>
            </a:r>
            <a:r>
              <a:rPr lang="pl-PL" sz="2000" dirty="0" smtClean="0">
                <a:latin typeface="Arial" pitchFamily="34" charset="0"/>
                <a:cs typeface="Arial" pitchFamily="34" charset="0"/>
              </a:rPr>
              <a:t>”. Na wybór opcji wpływ powinna mieć między innymi konstrukcja budynku i jej wytrzymałość na działanie pożaru oraz to, czy zakończono ewakuację obiektu. </a:t>
            </a:r>
          </a:p>
        </p:txBody>
      </p:sp>
      <p:sp>
        <p:nvSpPr>
          <p:cNvPr id="6" name="Tytuł 1"/>
          <p:cNvSpPr txBox="1">
            <a:spLocks/>
          </p:cNvSpPr>
          <p:nvPr/>
        </p:nvSpPr>
        <p:spPr>
          <a:xfrm>
            <a:off x="428596" y="4357694"/>
            <a:ext cx="8272466" cy="2214578"/>
          </a:xfrm>
          <a:prstGeom prst="rect">
            <a:avLst/>
          </a:prstGeom>
        </p:spPr>
        <p:txBody>
          <a:bodyPr bIns="91440" anchor="b" anchorCtr="0">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4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Wentylacja</a:t>
            </a:r>
            <a:r>
              <a:rPr kumimoji="0" lang="pl-PL" sz="2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taktyczna – autor pojęcia: Paul </a:t>
            </a:r>
            <a:r>
              <a:rPr kumimoji="0" lang="pl-PL" sz="2400" b="1" i="0" u="none" strike="noStrike" kern="1200" cap="none" spc="0" normalizeH="0" noProof="0" dirty="0" err="1" smtClean="0">
                <a:ln>
                  <a:noFill/>
                </a:ln>
                <a:solidFill>
                  <a:schemeClr val="tx2"/>
                </a:solidFill>
                <a:effectLst/>
                <a:uLnTx/>
                <a:uFillTx/>
                <a:latin typeface="Arial" pitchFamily="34" charset="0"/>
                <a:ea typeface="+mj-ea"/>
                <a:cs typeface="Arial" pitchFamily="34" charset="0"/>
              </a:rPr>
              <a:t>Grimwood</a:t>
            </a:r>
            <a:r>
              <a:rPr kumimoji="0" lang="pl-PL" sz="24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 (1991r.)</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2400" b="0" i="0" u="none" strike="noStrike" kern="1200" cap="none" spc="0" normalizeH="0" noProof="0" dirty="0" smtClean="0">
              <a:ln>
                <a:noFill/>
              </a:ln>
              <a:solidFill>
                <a:schemeClr val="tx2"/>
              </a:solidFill>
              <a:effectLst/>
              <a:uLnTx/>
              <a:uFillTx/>
              <a:latin typeface="Arial" pitchFamily="34" charset="0"/>
              <a:ea typeface="+mj-ea"/>
              <a:cs typeface="Arial" pitchFamily="34" charset="0"/>
            </a:endParaRPr>
          </a:p>
          <a:p>
            <a:pPr algn="ctr">
              <a:spcBef>
                <a:spcPct val="0"/>
              </a:spcBef>
            </a:pPr>
            <a:r>
              <a:rPr lang="pl-PL" sz="2400" b="1" i="1" dirty="0" smtClean="0">
                <a:solidFill>
                  <a:srgbClr val="FF0000"/>
                </a:solidFill>
                <a:latin typeface="Arial" pitchFamily="34" charset="0"/>
                <a:cs typeface="Arial" pitchFamily="34" charset="0"/>
              </a:rPr>
              <a:t>Taktyczna wentylacja</a:t>
            </a:r>
            <a:r>
              <a:rPr lang="pl-PL" sz="2400" i="1" dirty="0" smtClean="0">
                <a:solidFill>
                  <a:srgbClr val="FF0000"/>
                </a:solidFill>
                <a:latin typeface="Arial" pitchFamily="34" charset="0"/>
                <a:cs typeface="Arial" pitchFamily="34" charset="0"/>
              </a:rPr>
              <a:t> są to czynności wentylowania lub izolowania pożaru, podejmowane przez strażaków na miejscu zdarzenia, skierowane na uzyskanie od początku pożaru kontroli nad jego warunkami spalania, w celu zyskania przewagi taktycznej podczas wewnętrznych działań gaśniczych w budynkach.</a:t>
            </a:r>
            <a:endParaRPr lang="pl-PL" sz="2400" dirty="0" smtClean="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914400" y="71414"/>
            <a:ext cx="7772400" cy="714372"/>
          </a:xfrm>
        </p:spPr>
        <p:txBody>
          <a:bodyPr>
            <a:normAutofit fontScale="90000"/>
          </a:bodyPr>
          <a:lstStyle/>
          <a:p>
            <a:r>
              <a:rPr lang="pl-PL" dirty="0" smtClean="0"/>
              <a:t>Wentylacja podczas przeszukania</a:t>
            </a:r>
            <a:endParaRPr lang="pl-PL" dirty="0"/>
          </a:p>
        </p:txBody>
      </p:sp>
      <p:sp>
        <p:nvSpPr>
          <p:cNvPr id="6" name="Symbol zastępczy zawartości 2"/>
          <p:cNvSpPr>
            <a:spLocks noGrp="1"/>
          </p:cNvSpPr>
          <p:nvPr>
            <p:ph sz="quarter" idx="1"/>
          </p:nvPr>
        </p:nvSpPr>
        <p:spPr>
          <a:xfrm>
            <a:off x="106748" y="733420"/>
            <a:ext cx="8929718" cy="5910290"/>
          </a:xfrm>
        </p:spPr>
        <p:txBody>
          <a:bodyPr>
            <a:noAutofit/>
          </a:bodyPr>
          <a:lstStyle/>
          <a:p>
            <a:pPr marL="0" algn="just">
              <a:spcBef>
                <a:spcPts val="0"/>
              </a:spcBef>
              <a:buNone/>
            </a:pPr>
            <a:r>
              <a:rPr lang="pl-PL" sz="1800" dirty="0" smtClean="0">
                <a:latin typeface="Arial" pitchFamily="34" charset="0"/>
                <a:cs typeface="Arial" pitchFamily="34" charset="0"/>
              </a:rPr>
              <a:t>Technika </a:t>
            </a:r>
            <a:r>
              <a:rPr lang="pl-PL" sz="24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V</a:t>
            </a:r>
            <a:r>
              <a:rPr lang="pl-PL"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E</a:t>
            </a:r>
            <a:r>
              <a:rPr lang="pl-PL" sz="24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a:t>
            </a:r>
            <a:r>
              <a:rPr lang="pl-PL" sz="2400" dirty="0" smtClean="0">
                <a:effectLst>
                  <a:outerShdw blurRad="38100" dist="38100" dir="2700000" algn="tl">
                    <a:srgbClr val="000000">
                      <a:alpha val="43137"/>
                    </a:srgbClr>
                  </a:outerShdw>
                </a:effectLst>
                <a:latin typeface="Arial" pitchFamily="34" charset="0"/>
                <a:cs typeface="Arial" pitchFamily="34" charset="0"/>
              </a:rPr>
              <a:t> </a:t>
            </a:r>
            <a:r>
              <a:rPr lang="pl-PL" sz="1800" dirty="0" smtClean="0">
                <a:latin typeface="Arial" pitchFamily="34" charset="0"/>
                <a:cs typeface="Arial" pitchFamily="34" charset="0"/>
              </a:rPr>
              <a:t>(</a:t>
            </a:r>
            <a:r>
              <a:rPr lang="pl-PL" sz="1800" b="1" i="1" dirty="0" smtClean="0">
                <a:latin typeface="Arial" pitchFamily="34" charset="0"/>
                <a:cs typeface="Arial" pitchFamily="34" charset="0"/>
              </a:rPr>
              <a:t>V</a:t>
            </a:r>
            <a:r>
              <a:rPr lang="pl-PL" sz="1800" i="1" dirty="0" smtClean="0">
                <a:latin typeface="Arial" pitchFamily="34" charset="0"/>
                <a:cs typeface="Arial" pitchFamily="34" charset="0"/>
              </a:rPr>
              <a:t>ent, </a:t>
            </a:r>
            <a:r>
              <a:rPr lang="pl-PL" sz="1800" b="1" i="1" dirty="0" smtClean="0">
                <a:latin typeface="Arial" pitchFamily="34" charset="0"/>
                <a:cs typeface="Arial" pitchFamily="34" charset="0"/>
              </a:rPr>
              <a:t>E</a:t>
            </a:r>
            <a:r>
              <a:rPr lang="pl-PL" sz="1800" i="1" dirty="0" smtClean="0">
                <a:latin typeface="Arial" pitchFamily="34" charset="0"/>
                <a:cs typeface="Arial" pitchFamily="34" charset="0"/>
              </a:rPr>
              <a:t>nter, </a:t>
            </a:r>
            <a:r>
              <a:rPr lang="pl-PL" sz="1800" b="1" i="1" dirty="0" err="1" smtClean="0">
                <a:latin typeface="Arial" pitchFamily="34" charset="0"/>
                <a:cs typeface="Arial" pitchFamily="34" charset="0"/>
              </a:rPr>
              <a:t>S</a:t>
            </a:r>
            <a:r>
              <a:rPr lang="pl-PL" sz="1800" i="1" dirty="0" err="1" smtClean="0">
                <a:latin typeface="Arial" pitchFamily="34" charset="0"/>
                <a:cs typeface="Arial" pitchFamily="34" charset="0"/>
              </a:rPr>
              <a:t>earch</a:t>
            </a:r>
            <a:r>
              <a:rPr lang="pl-PL" sz="1800" i="1" dirty="0" smtClean="0">
                <a:latin typeface="Arial" pitchFamily="34" charset="0"/>
                <a:cs typeface="Arial" pitchFamily="34" charset="0"/>
              </a:rPr>
              <a:t> – </a:t>
            </a:r>
            <a:r>
              <a:rPr lang="pl-PL" sz="1800" b="1" i="1" dirty="0" smtClean="0">
                <a:latin typeface="Arial" pitchFamily="34" charset="0"/>
                <a:cs typeface="Arial" pitchFamily="34" charset="0"/>
              </a:rPr>
              <a:t>W</a:t>
            </a:r>
            <a:r>
              <a:rPr lang="pl-PL" sz="1800" i="1" dirty="0" smtClean="0">
                <a:latin typeface="Arial" pitchFamily="34" charset="0"/>
                <a:cs typeface="Arial" pitchFamily="34" charset="0"/>
              </a:rPr>
              <a:t>entylacja, </a:t>
            </a:r>
            <a:r>
              <a:rPr lang="pl-PL" sz="1800" b="1" i="1" dirty="0" smtClean="0">
                <a:latin typeface="Arial" pitchFamily="34" charset="0"/>
                <a:cs typeface="Arial" pitchFamily="34" charset="0"/>
              </a:rPr>
              <a:t>W</a:t>
            </a:r>
            <a:r>
              <a:rPr lang="pl-PL" sz="1800" i="1" dirty="0" smtClean="0">
                <a:latin typeface="Arial" pitchFamily="34" charset="0"/>
                <a:cs typeface="Arial" pitchFamily="34" charset="0"/>
              </a:rPr>
              <a:t>ejście, </a:t>
            </a:r>
            <a:r>
              <a:rPr lang="pl-PL" sz="1800" b="1" i="1" dirty="0" smtClean="0">
                <a:latin typeface="Arial" pitchFamily="34" charset="0"/>
                <a:cs typeface="Arial" pitchFamily="34" charset="0"/>
              </a:rPr>
              <a:t>P</a:t>
            </a:r>
            <a:r>
              <a:rPr lang="pl-PL" sz="1800" i="1" dirty="0" smtClean="0">
                <a:latin typeface="Arial" pitchFamily="34" charset="0"/>
                <a:cs typeface="Arial" pitchFamily="34" charset="0"/>
              </a:rPr>
              <a:t>rzeszukanie</a:t>
            </a:r>
            <a:r>
              <a:rPr lang="pl-PL" sz="1800" dirty="0" smtClean="0">
                <a:latin typeface="Arial" pitchFamily="34" charset="0"/>
                <a:cs typeface="Arial" pitchFamily="34" charset="0"/>
              </a:rPr>
              <a:t>) polega na przeszukaniu wybranego pomieszczenia po uprzedniej wentylacji. Dostęp do takiego pomieszczenia uzyskiwany będzie z zewnątrz obiektu lub np. z drabiny przystawnej:</a:t>
            </a:r>
          </a:p>
          <a:p>
            <a:pPr marL="0" algn="just">
              <a:spcBef>
                <a:spcPts val="0"/>
              </a:spcBef>
              <a:buNone/>
            </a:pPr>
            <a:endParaRPr lang="pl-PL" sz="1100" dirty="0" smtClean="0">
              <a:latin typeface="Arial" pitchFamily="34" charset="0"/>
              <a:cs typeface="Arial" pitchFamily="34" charset="0"/>
            </a:endParaRPr>
          </a:p>
          <a:p>
            <a:pPr marL="0" algn="just">
              <a:spcBef>
                <a:spcPts val="0"/>
              </a:spcBef>
            </a:pPr>
            <a:r>
              <a:rPr lang="pl-PL" sz="1800" b="1" u="sng" dirty="0" smtClean="0">
                <a:solidFill>
                  <a:srgbClr val="FF0000"/>
                </a:solidFill>
                <a:latin typeface="Arial" pitchFamily="34" charset="0"/>
                <a:cs typeface="Arial" pitchFamily="34" charset="0"/>
              </a:rPr>
              <a:t>Wentylacja</a:t>
            </a:r>
            <a:r>
              <a:rPr lang="pl-PL" sz="1800" dirty="0" smtClean="0">
                <a:latin typeface="Arial" pitchFamily="34" charset="0"/>
                <a:cs typeface="Arial" pitchFamily="34" charset="0"/>
              </a:rPr>
              <a:t> – otwarcie i udrożnienie drogi dostępu do pomieszczenia (np. okna w domu mieszkalnym). Szczególną uwagę zwrócić na warunki pożarowe (powiązany z wentylacją transport produktów spalania). Pamiętać, że doprowadzanie powietrza do pomieszczenia w sprzyja tworzeniu warunków do nagłego rozprzestrzenienia pożaru, jeśli w pobliżu znajduje się źródło zapłonu (płomienie czy tez silny strumień promieniowania cieplnego).</a:t>
            </a:r>
          </a:p>
          <a:p>
            <a:pPr marL="0" algn="just">
              <a:spcBef>
                <a:spcPts val="0"/>
              </a:spcBef>
            </a:pPr>
            <a:endParaRPr lang="pl-PL" sz="900" dirty="0" smtClean="0">
              <a:latin typeface="Arial" pitchFamily="34" charset="0"/>
              <a:cs typeface="Arial" pitchFamily="34" charset="0"/>
            </a:endParaRPr>
          </a:p>
          <a:p>
            <a:pPr marL="0" algn="just">
              <a:spcBef>
                <a:spcPts val="0"/>
              </a:spcBef>
            </a:pPr>
            <a:r>
              <a:rPr lang="pl-PL" sz="1800" b="1" u="sng" dirty="0" smtClean="0">
                <a:solidFill>
                  <a:srgbClr val="0070C0"/>
                </a:solidFill>
                <a:latin typeface="Arial" pitchFamily="34" charset="0"/>
                <a:cs typeface="Arial" pitchFamily="34" charset="0"/>
              </a:rPr>
              <a:t>Wejście</a:t>
            </a:r>
            <a:r>
              <a:rPr lang="pl-PL" sz="1800" dirty="0" smtClean="0">
                <a:latin typeface="Arial" pitchFamily="34" charset="0"/>
                <a:cs typeface="Arial" pitchFamily="34" charset="0"/>
              </a:rPr>
              <a:t> – jak najszybsze dotarcie do drzwi i zamkniecie ich, po uprzednim sprawdzeniu sytuacji za drzwiami (warunki pożarowe, obecność osób). Przed wejściem strażak powinien zbadać podłogę pod oknem. Okno pokonywać jak najbliżej parapetu. Czasem nie można zamknąć drzwi do pomieszczenia – należy być gotowym do sprawnego odwrotu. W drodze do drzwi następuje wstępne lub całkowite rozpoznanie pomieszczenia.</a:t>
            </a:r>
          </a:p>
          <a:p>
            <a:pPr marL="0" algn="just">
              <a:spcBef>
                <a:spcPts val="0"/>
              </a:spcBef>
            </a:pPr>
            <a:endParaRPr lang="pl-PL" sz="900" dirty="0" smtClean="0">
              <a:latin typeface="Arial" pitchFamily="34" charset="0"/>
              <a:cs typeface="Arial" pitchFamily="34" charset="0"/>
            </a:endParaRPr>
          </a:p>
          <a:p>
            <a:pPr marL="0" algn="just">
              <a:spcBef>
                <a:spcPts val="0"/>
              </a:spcBef>
            </a:pPr>
            <a:r>
              <a:rPr lang="pl-PL" sz="1800" b="1" u="sng" dirty="0" smtClean="0">
                <a:solidFill>
                  <a:srgbClr val="00B050"/>
                </a:solidFill>
                <a:latin typeface="Arial" pitchFamily="34" charset="0"/>
                <a:cs typeface="Arial" pitchFamily="34" charset="0"/>
              </a:rPr>
              <a:t>Przeszukanie</a:t>
            </a:r>
            <a:r>
              <a:rPr lang="pl-PL" sz="1800" dirty="0" smtClean="0">
                <a:latin typeface="Arial" pitchFamily="34" charset="0"/>
                <a:cs typeface="Arial" pitchFamily="34" charset="0"/>
              </a:rPr>
              <a:t> – sprawdzenie pomieszczenia. Należy dokładnie ale i sprawnie zbadać jeszcze raz pomieszczenie, kierując się w stronę punktu wejścia (okno). Według obiegowej opinii, cała procedura nie powinna zajmować więcej niż około pół minuty.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642910" y="285728"/>
          <a:ext cx="7858180" cy="6280788"/>
        </p:xfrm>
        <a:graphic>
          <a:graphicData uri="http://schemas.openxmlformats.org/drawingml/2006/table">
            <a:tbl>
              <a:tblPr firstRow="1" bandRow="1">
                <a:tableStyleId>{5C22544A-7EE6-4342-B048-85BDC9FD1C3A}</a:tableStyleId>
              </a:tblPr>
              <a:tblGrid>
                <a:gridCol w="7858180"/>
              </a:tblGrid>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latin typeface="Arial" pitchFamily="34" charset="0"/>
                          <a:cs typeface="Arial" pitchFamily="34" charset="0"/>
                        </a:rPr>
                        <a:t>Zdarzyło się naprawdę (przykład</a:t>
                      </a:r>
                      <a:r>
                        <a:rPr lang="pl-PL" baseline="0" dirty="0" smtClean="0">
                          <a:latin typeface="Arial" pitchFamily="34" charset="0"/>
                          <a:cs typeface="Arial" pitchFamily="34" charset="0"/>
                        </a:rPr>
                        <a:t> z rozdziału 5)</a:t>
                      </a:r>
                      <a:endParaRPr lang="pl-PL" dirty="0" smtClean="0">
                        <a:latin typeface="Arial" pitchFamily="34" charset="0"/>
                        <a:cs typeface="Arial" pitchFamily="34" charset="0"/>
                      </a:endParaRPr>
                    </a:p>
                  </a:txBody>
                  <a:tcPr/>
                </a:tc>
              </a:tr>
              <a:tr h="370840">
                <a:tc>
                  <a:txBody>
                    <a:bodyPr/>
                    <a:lstStyle/>
                    <a:p>
                      <a:pPr algn="just"/>
                      <a:r>
                        <a:rPr kumimoji="0" lang="pl-PL" sz="1800" kern="1200" dirty="0" smtClean="0">
                          <a:solidFill>
                            <a:schemeClr val="dk1"/>
                          </a:solidFill>
                          <a:latin typeface="Arial" pitchFamily="34" charset="0"/>
                          <a:ea typeface="+mn-ea"/>
                          <a:cs typeface="Arial" pitchFamily="34" charset="0"/>
                        </a:rPr>
                        <a:t>Przez około 52 minuty od przybycia na miejsce pierwszych jednostek prowadzono wewnętrzne działania gaśnicze, wykorzystując między innymi przenośne działko wodne ustawione wewnątrz budynku.</a:t>
                      </a:r>
                      <a:r>
                        <a:rPr kumimoji="0" lang="pl-PL" sz="1800" kern="1200" baseline="0" dirty="0" smtClean="0">
                          <a:solidFill>
                            <a:schemeClr val="dk1"/>
                          </a:solidFill>
                          <a:latin typeface="Arial" pitchFamily="34" charset="0"/>
                          <a:ea typeface="+mn-ea"/>
                          <a:cs typeface="Arial" pitchFamily="34" charset="0"/>
                        </a:rPr>
                        <a:t> </a:t>
                      </a:r>
                      <a:r>
                        <a:rPr kumimoji="0" lang="pl-PL" sz="1800" kern="1200" dirty="0" smtClean="0">
                          <a:solidFill>
                            <a:schemeClr val="dk1"/>
                          </a:solidFill>
                          <a:latin typeface="Arial" pitchFamily="34" charset="0"/>
                          <a:ea typeface="+mn-ea"/>
                          <a:cs typeface="Arial" pitchFamily="34" charset="0"/>
                        </a:rPr>
                        <a:t>Około 19.12 dowódca akcji, wraz dowódcą batalionu odpowiedzialnym za działania wewnętrzne, podjęli decyzję o zaprzestaniu działań wewnętrznych i ewakuacji strażaków z budynku. </a:t>
                      </a:r>
                    </a:p>
                    <a:p>
                      <a:pPr algn="just"/>
                      <a:endParaRPr kumimoji="0" lang="pl-PL" sz="1800" kern="1200" dirty="0" smtClean="0">
                        <a:solidFill>
                          <a:schemeClr val="dk1"/>
                        </a:solidFill>
                        <a:latin typeface="Arial" pitchFamily="34" charset="0"/>
                        <a:ea typeface="+mn-ea"/>
                        <a:cs typeface="Arial" pitchFamily="34" charset="0"/>
                      </a:endParaRPr>
                    </a:p>
                    <a:p>
                      <a:pPr algn="just"/>
                      <a:r>
                        <a:rPr kumimoji="0" lang="pl-PL" sz="1800" kern="1200" dirty="0" smtClean="0">
                          <a:solidFill>
                            <a:schemeClr val="dk1"/>
                          </a:solidFill>
                          <a:latin typeface="Arial" pitchFamily="34" charset="0"/>
                          <a:ea typeface="+mn-ea"/>
                          <a:cs typeface="Arial" pitchFamily="34" charset="0"/>
                        </a:rPr>
                        <a:t>Część z nich opuszczała budynek z wyczerpanym zapasem powietrza, a byli i tacy, którzy wymagali pomocy kolegów w opuszczeniu budynku. W pewnym momencie, dowódca akcji odebrał wezwanie o pomoc na kanale taktycznym  pochodzące od przebywającego ciągle wewnątrz budynku dowódcy batalionu. Nie był on w stanie podać miejsca w którym się znajduje. Niezwłocznie do akcji skierowano dwa zastępy, które pełniły na miejscu akcji rolę grup szybkiego reagowania. Pierwszy</a:t>
                      </a:r>
                      <a:r>
                        <a:rPr kumimoji="0" lang="pl-PL" sz="1800" kern="1200" baseline="0" dirty="0" smtClean="0">
                          <a:solidFill>
                            <a:schemeClr val="dk1"/>
                          </a:solidFill>
                          <a:latin typeface="Arial" pitchFamily="34" charset="0"/>
                          <a:ea typeface="+mn-ea"/>
                          <a:cs typeface="Arial" pitchFamily="34" charset="0"/>
                        </a:rPr>
                        <a:t> z nich wszedł do budynku o godzinie 19.21.</a:t>
                      </a:r>
                    </a:p>
                    <a:p>
                      <a:pPr algn="just"/>
                      <a:endParaRPr kumimoji="0" lang="pl-PL" sz="1800" kern="1200" baseline="0" dirty="0" smtClean="0">
                        <a:solidFill>
                          <a:schemeClr val="dk1"/>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pl-PL" sz="1800" kern="1200" dirty="0" smtClean="0">
                          <a:solidFill>
                            <a:schemeClr val="dk1"/>
                          </a:solidFill>
                          <a:latin typeface="Arial" pitchFamily="34" charset="0"/>
                          <a:ea typeface="+mn-ea"/>
                          <a:cs typeface="Arial" pitchFamily="34" charset="0"/>
                        </a:rPr>
                        <a:t>Około 19.28 zagubiony dowódca batalionu powiadomił dowódcę akcji, że skończyło mu się powietrze, że oddycha dymem. Zapytał też czy wszyscy inni strażacy znaleźli drogę wyjścia z budynku. Dowódca akcji słysząc, że poszkodowany mówi z wielkim trudem, zapytał go czy może włączyć alarm swojego sygnalizatora bezruchu, ale nie otrzymał odpowiedzi.</a:t>
                      </a: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914400" y="71422"/>
            <a:ext cx="7772400" cy="714372"/>
          </a:xfrm>
        </p:spPr>
        <p:txBody>
          <a:bodyPr>
            <a:normAutofit fontScale="90000"/>
          </a:bodyPr>
          <a:lstStyle/>
          <a:p>
            <a:r>
              <a:rPr lang="pl-PL" dirty="0" smtClean="0">
                <a:latin typeface="Arial" pitchFamily="34" charset="0"/>
                <a:cs typeface="Arial" pitchFamily="34" charset="0"/>
              </a:rPr>
              <a:t>Wentylacja podczas przeszukania</a:t>
            </a:r>
            <a:endParaRPr lang="pl-PL" dirty="0">
              <a:latin typeface="Arial" pitchFamily="34" charset="0"/>
              <a:cs typeface="Arial" pitchFamily="34" charset="0"/>
            </a:endParaRPr>
          </a:p>
        </p:txBody>
      </p:sp>
      <p:sp>
        <p:nvSpPr>
          <p:cNvPr id="6" name="Symbol zastępczy zawartości 2"/>
          <p:cNvSpPr>
            <a:spLocks noGrp="1"/>
          </p:cNvSpPr>
          <p:nvPr>
            <p:ph sz="quarter" idx="1"/>
          </p:nvPr>
        </p:nvSpPr>
        <p:spPr>
          <a:xfrm>
            <a:off x="64071" y="1090610"/>
            <a:ext cx="9036000" cy="5767390"/>
          </a:xfrm>
        </p:spPr>
        <p:txBody>
          <a:bodyPr>
            <a:noAutofit/>
          </a:bodyPr>
          <a:lstStyle/>
          <a:p>
            <a:pPr marL="0" indent="0" algn="just">
              <a:spcBef>
                <a:spcPts val="0"/>
              </a:spcBef>
              <a:spcAft>
                <a:spcPts val="2400"/>
              </a:spcAft>
              <a:buNone/>
            </a:pPr>
            <a:r>
              <a:rPr lang="pl-PL" sz="2000" b="1" dirty="0" smtClean="0">
                <a:latin typeface="Arial" pitchFamily="34" charset="0"/>
                <a:cs typeface="Arial" pitchFamily="34" charset="0"/>
              </a:rPr>
              <a:t>Dodatkowo należy pamiętać o następujących wskazówkach stosując technikę VES:</a:t>
            </a:r>
          </a:p>
          <a:p>
            <a:pPr marL="0" lvl="0" indent="0" algn="just">
              <a:spcBef>
                <a:spcPts val="0"/>
              </a:spcBef>
              <a:spcAft>
                <a:spcPts val="2400"/>
              </a:spcAft>
            </a:pPr>
            <a:r>
              <a:rPr lang="pl-PL" sz="2000" dirty="0" smtClean="0">
                <a:latin typeface="Arial" pitchFamily="34" charset="0"/>
                <a:cs typeface="Arial" pitchFamily="34" charset="0"/>
              </a:rPr>
              <a:t>  Optymalnie technikę wykonuje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dwóch</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strażaków</a:t>
            </a:r>
            <a:r>
              <a:rPr lang="pl-PL" sz="2000" dirty="0" smtClean="0">
                <a:latin typeface="Arial" pitchFamily="34" charset="0"/>
                <a:cs typeface="Arial" pitchFamily="34" charset="0"/>
              </a:rPr>
              <a:t>. Jeden wchodzi do pomieszczenia, drugi pozostaje i zabezpiecza prądem gaśniczym partnera, gotowy do wkroczenia.</a:t>
            </a:r>
          </a:p>
          <a:p>
            <a:pPr marL="0" lvl="0" indent="0" algn="just">
              <a:spcBef>
                <a:spcPts val="0"/>
              </a:spcBef>
              <a:spcAft>
                <a:spcPts val="2400"/>
              </a:spcAft>
            </a:pPr>
            <a:r>
              <a:rPr lang="pl-PL" sz="2000" dirty="0" smtClean="0">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Niski</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poziom</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zabezpieczenia</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dirty="0" smtClean="0">
                <a:latin typeface="Arial" pitchFamily="34" charset="0"/>
                <a:cs typeface="Arial" pitchFamily="34" charset="0"/>
              </a:rPr>
              <a:t>przy wykonywaniu tej techniki wymusza zwrócenie uwagi na stałą możliwość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szybkiego</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odwrotu</a:t>
            </a:r>
            <a:r>
              <a:rPr lang="pl-PL" sz="2000" dirty="0" smtClean="0">
                <a:latin typeface="Arial" pitchFamily="34" charset="0"/>
                <a:cs typeface="Arial" pitchFamily="34" charset="0"/>
              </a:rPr>
              <a:t>, stąd strażacy nie wchodzą w głąb budynku.</a:t>
            </a:r>
          </a:p>
          <a:p>
            <a:pPr marL="0" lvl="0" indent="0" algn="just">
              <a:spcBef>
                <a:spcPts val="0"/>
              </a:spcBef>
              <a:spcAft>
                <a:spcPts val="2400"/>
              </a:spcAft>
            </a:pPr>
            <a:r>
              <a:rPr lang="pl-PL" sz="2000" dirty="0" smtClean="0">
                <a:latin typeface="Arial" pitchFamily="34" charset="0"/>
                <a:cs typeface="Arial" pitchFamily="34" charset="0"/>
              </a:rPr>
              <a:t>  Technika stosowana głównie gdy istnieje duże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prawdopodobieństwo</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dirty="0" smtClean="0">
                <a:latin typeface="Arial" pitchFamily="34" charset="0"/>
                <a:cs typeface="Arial" pitchFamily="34" charset="0"/>
              </a:rPr>
              <a:t>przebywania w pomieszczeniach osób, w szczególności przy braku możliwości dotarcia do nich przez wnętrze budynku. Jej podstawową zasadą jest bowiem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szybkie</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dirty="0" smtClean="0">
                <a:latin typeface="Arial" pitchFamily="34" charset="0"/>
                <a:cs typeface="Arial" pitchFamily="34" charset="0"/>
              </a:rPr>
              <a:t>sprawdzenie wybranego pomieszczenia poprzez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odizolowanie</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dirty="0" smtClean="0">
                <a:latin typeface="Arial" pitchFamily="34" charset="0"/>
                <a:cs typeface="Arial" pitchFamily="34" charset="0"/>
              </a:rPr>
              <a:t>go i przeszukanie przy jednoczesnej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wentylacji</a:t>
            </a:r>
            <a:r>
              <a:rPr lang="pl-PL" sz="2000" dirty="0" smtClean="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a:spLocks noGrp="1"/>
          </p:cNvSpPr>
          <p:nvPr>
            <p:ph type="title"/>
          </p:nvPr>
        </p:nvSpPr>
        <p:spPr>
          <a:xfrm>
            <a:off x="914400" y="71422"/>
            <a:ext cx="7772400" cy="714372"/>
          </a:xfrm>
        </p:spPr>
        <p:txBody>
          <a:bodyPr>
            <a:normAutofit fontScale="90000"/>
          </a:bodyPr>
          <a:lstStyle/>
          <a:p>
            <a:r>
              <a:rPr lang="pl-PL" dirty="0" smtClean="0">
                <a:latin typeface="Arial" pitchFamily="34" charset="0"/>
                <a:cs typeface="Arial" pitchFamily="34" charset="0"/>
              </a:rPr>
              <a:t>Wentylacja podczas przeszukania</a:t>
            </a:r>
            <a:endParaRPr lang="pl-PL" dirty="0">
              <a:latin typeface="Arial" pitchFamily="34" charset="0"/>
              <a:cs typeface="Arial" pitchFamily="34" charset="0"/>
            </a:endParaRPr>
          </a:p>
        </p:txBody>
      </p:sp>
      <p:sp>
        <p:nvSpPr>
          <p:cNvPr id="6" name="Symbol zastępczy zawartości 2"/>
          <p:cNvSpPr>
            <a:spLocks noGrp="1"/>
          </p:cNvSpPr>
          <p:nvPr>
            <p:ph sz="quarter" idx="1"/>
          </p:nvPr>
        </p:nvSpPr>
        <p:spPr>
          <a:xfrm>
            <a:off x="64071" y="1090610"/>
            <a:ext cx="9036000" cy="5767390"/>
          </a:xfrm>
        </p:spPr>
        <p:txBody>
          <a:bodyPr>
            <a:noAutofit/>
          </a:bodyPr>
          <a:lstStyle/>
          <a:p>
            <a:pPr marL="0" indent="0" algn="just">
              <a:spcBef>
                <a:spcPts val="0"/>
              </a:spcBef>
              <a:spcAft>
                <a:spcPts val="2400"/>
              </a:spcAft>
              <a:buNone/>
            </a:pPr>
            <a:r>
              <a:rPr lang="pl-PL" sz="2000" b="1" dirty="0" smtClean="0">
                <a:latin typeface="Arial" pitchFamily="34" charset="0"/>
                <a:cs typeface="Arial" pitchFamily="34" charset="0"/>
              </a:rPr>
              <a:t>Dodatkowo należy pamiętać o następujących wskazówkach stosując technikę VES:</a:t>
            </a:r>
          </a:p>
          <a:p>
            <a:pPr marL="0" lvl="0" indent="0" algn="just">
              <a:spcBef>
                <a:spcPts val="0"/>
              </a:spcBef>
              <a:spcAft>
                <a:spcPts val="2400"/>
              </a:spcAft>
            </a:pPr>
            <a:r>
              <a:rPr lang="pl-PL" sz="2000" dirty="0" smtClean="0">
                <a:latin typeface="Arial" pitchFamily="34" charset="0"/>
                <a:cs typeface="Arial" pitchFamily="34" charset="0"/>
              </a:rPr>
              <a:t> Na czas wykonywania techniki, a więc jeszcze przed udrożnieniem wejścia do pomieszczenia (np. okna) powinno się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zaprzestać</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stosowania</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wentylacji</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nadciśnieniowej</a:t>
            </a:r>
            <a:r>
              <a:rPr lang="pl-PL" sz="2000" dirty="0" smtClean="0">
                <a:latin typeface="Arial" pitchFamily="34" charset="0"/>
                <a:cs typeface="Arial" pitchFamily="34" charset="0"/>
              </a:rPr>
              <a:t>. W przeciwnym razie można się spodziewać nagłego pogorszenia warunków, włącznie z wywołaniem niekorzystnego zjawiska nagłego rozprzestrzenienia się pożaru w pomieszczeniu przeszukiwanym techniką VES.</a:t>
            </a:r>
          </a:p>
          <a:p>
            <a:pPr marL="0" indent="0" algn="just">
              <a:spcBef>
                <a:spcPts val="0"/>
              </a:spcBef>
              <a:spcAft>
                <a:spcPts val="2400"/>
              </a:spcAft>
            </a:pPr>
            <a:r>
              <a:rPr lang="pl-PL" sz="2000" dirty="0" smtClean="0">
                <a:latin typeface="Arial" pitchFamily="34" charset="0"/>
                <a:cs typeface="Arial" pitchFamily="34" charset="0"/>
              </a:rPr>
              <a:t>  Niezbędna jest dokładna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koordynacja</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dirty="0" smtClean="0">
                <a:latin typeface="Arial" pitchFamily="34" charset="0"/>
                <a:cs typeface="Arial" pitchFamily="34" charset="0"/>
              </a:rPr>
              <a:t>całej operacji. Komunikacja radiowa, powszechna znajomość techniki, doświadczenie ćwiczebne i bojowe – to czynniki sukcesu.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Arial" pitchFamily="34" charset="0"/>
                <a:cs typeface="Arial" pitchFamily="34" charset="0"/>
              </a:rPr>
              <a:t>Poszukiwanie poszkodowanego strażaka</a:t>
            </a:r>
            <a:endParaRPr lang="pl-PL" dirty="0">
              <a:latin typeface="Arial" pitchFamily="34" charset="0"/>
              <a:cs typeface="Arial" pitchFamily="34" charset="0"/>
            </a:endParaRPr>
          </a:p>
        </p:txBody>
      </p:sp>
      <p:sp>
        <p:nvSpPr>
          <p:cNvPr id="3" name="Symbol zastępczy tekstu 2"/>
          <p:cNvSpPr>
            <a:spLocks noGrp="1"/>
          </p:cNvSpPr>
          <p:nvPr>
            <p:ph type="body" idx="1"/>
          </p:nvPr>
        </p:nvSpPr>
        <p:spPr/>
        <p:txBody>
          <a:bodyPr>
            <a:noAutofit/>
          </a:bodyPr>
          <a:lstStyle/>
          <a:p>
            <a:pPr algn="ctr"/>
            <a:r>
              <a:rPr lang="pl-PL" sz="3200" dirty="0" smtClean="0">
                <a:latin typeface="Arial" pitchFamily="34" charset="0"/>
                <a:cs typeface="Arial" pitchFamily="34" charset="0"/>
              </a:rPr>
              <a:t>Kamera termowizyjna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71414"/>
            <a:ext cx="7772400" cy="928694"/>
          </a:xfrm>
        </p:spPr>
        <p:txBody>
          <a:bodyPr/>
          <a:lstStyle/>
          <a:p>
            <a:r>
              <a:rPr lang="pl-PL" dirty="0" smtClean="0">
                <a:solidFill>
                  <a:srgbClr val="FFC000"/>
                </a:solidFill>
                <a:latin typeface="Arial" pitchFamily="34" charset="0"/>
                <a:cs typeface="Arial" pitchFamily="34" charset="0"/>
              </a:rPr>
              <a:t>Kamera termowizyjna</a:t>
            </a:r>
            <a:endParaRPr lang="pl-PL" dirty="0">
              <a:solidFill>
                <a:srgbClr val="FFC000"/>
              </a:solidFill>
              <a:latin typeface="Arial" pitchFamily="34" charset="0"/>
              <a:cs typeface="Arial" pitchFamily="34" charset="0"/>
            </a:endParaRPr>
          </a:p>
        </p:txBody>
      </p:sp>
      <p:pic>
        <p:nvPicPr>
          <p:cNvPr id="11265" name="Picture 1" descr="DSCF3353"/>
          <p:cNvPicPr>
            <a:picLocks noChangeAspect="1" noChangeArrowheads="1"/>
          </p:cNvPicPr>
          <p:nvPr/>
        </p:nvPicPr>
        <p:blipFill>
          <a:blip r:embed="rId2" cstate="print"/>
          <a:srcRect/>
          <a:stretch>
            <a:fillRect/>
          </a:stretch>
        </p:blipFill>
        <p:spPr bwMode="auto">
          <a:xfrm>
            <a:off x="785786" y="1089406"/>
            <a:ext cx="7500990" cy="5625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71414"/>
            <a:ext cx="7772400" cy="928694"/>
          </a:xfrm>
        </p:spPr>
        <p:txBody>
          <a:bodyPr/>
          <a:lstStyle/>
          <a:p>
            <a:r>
              <a:rPr lang="pl-PL" dirty="0" smtClean="0">
                <a:latin typeface="Arial" pitchFamily="34" charset="0"/>
                <a:cs typeface="Arial" pitchFamily="34" charset="0"/>
              </a:rPr>
              <a:t>Kamera termowizyjna</a:t>
            </a:r>
            <a:endParaRPr lang="pl-PL" dirty="0">
              <a:latin typeface="Arial" pitchFamily="34" charset="0"/>
              <a:cs typeface="Arial" pitchFamily="34" charset="0"/>
            </a:endParaRPr>
          </a:p>
        </p:txBody>
      </p:sp>
      <p:sp>
        <p:nvSpPr>
          <p:cNvPr id="4" name="Symbol zastępczy zawartości 2"/>
          <p:cNvSpPr>
            <a:spLocks noGrp="1"/>
          </p:cNvSpPr>
          <p:nvPr>
            <p:ph sz="quarter" idx="1"/>
          </p:nvPr>
        </p:nvSpPr>
        <p:spPr>
          <a:xfrm>
            <a:off x="214282" y="1090610"/>
            <a:ext cx="8715436" cy="4786662"/>
          </a:xfrm>
        </p:spPr>
        <p:txBody>
          <a:bodyPr>
            <a:noAutofit/>
          </a:bodyPr>
          <a:lstStyle/>
          <a:p>
            <a:pPr marL="0" indent="0" algn="just">
              <a:spcBef>
                <a:spcPts val="0"/>
              </a:spcBef>
              <a:buNone/>
            </a:pPr>
            <a:r>
              <a:rPr lang="pl-PL" sz="2000" dirty="0" smtClean="0">
                <a:latin typeface="Arial" pitchFamily="34" charset="0"/>
                <a:cs typeface="Arial" pitchFamily="34" charset="0"/>
              </a:rPr>
              <a:t>Decydując się na korzystanie z kamery termowizyjnej trzeba pamiętać o pewnych zasadach, aby przeszukanie było dokładne. Wiąże się to z tendencją do tzw.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widzenia</a:t>
            </a:r>
            <a:r>
              <a:rPr lang="pl-PL" sz="2000" dirty="0" smtClean="0">
                <a:effectLst>
                  <a:outerShdw blurRad="38100" dist="38100" dir="2700000" algn="tl">
                    <a:srgbClr val="000000">
                      <a:alpha val="43137"/>
                    </a:srgbClr>
                  </a:outerShdw>
                </a:effectLst>
                <a:latin typeface="Arial" pitchFamily="34" charset="0"/>
                <a:cs typeface="Arial" pitchFamily="34" charset="0"/>
              </a:rPr>
              <a:t> </a:t>
            </a:r>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lunetowego</a:t>
            </a:r>
            <a:r>
              <a:rPr lang="pl-PL" sz="2000" dirty="0" smtClean="0">
                <a:latin typeface="Arial" pitchFamily="34" charset="0"/>
                <a:cs typeface="Arial" pitchFamily="34" charset="0"/>
              </a:rPr>
              <a:t>, postrzegania obrazu jedynie przed sobą a braku postrzegania „kątem oka” (ograniczenie pola widzenia obwodowego). Ogólnie, przeszukanie polega na zbadaniu obszaru w opisany poniżej sposób, a następnie wyborze miejsca docelowego przemieszczenia się (ściana, mebel, drzwi itp.) i powtórzenie postępowania. Badanie polega na kolejnym sprawdzeniu wskazanych obszarów przed osobą obsługującą kamerę:</a:t>
            </a:r>
          </a:p>
          <a:p>
            <a:pPr marL="0" indent="0" algn="just">
              <a:spcBef>
                <a:spcPts val="0"/>
              </a:spcBef>
              <a:buNone/>
            </a:pPr>
            <a:endParaRPr lang="pl-PL" sz="2000" dirty="0" smtClean="0">
              <a:latin typeface="Arial" pitchFamily="34" charset="0"/>
              <a:cs typeface="Arial" pitchFamily="34" charset="0"/>
            </a:endParaRPr>
          </a:p>
          <a:p>
            <a:pPr lvl="0" algn="just" fontAlgn="auto" hangingPunct="0"/>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Punkt 1 </a:t>
            </a:r>
            <a:r>
              <a:rPr lang="pl-PL" sz="2000" dirty="0" smtClean="0">
                <a:latin typeface="Arial" pitchFamily="34" charset="0"/>
                <a:cs typeface="Arial" pitchFamily="34" charset="0"/>
              </a:rPr>
              <a:t>– na górze po lewej stronie</a:t>
            </a:r>
          </a:p>
          <a:p>
            <a:pPr lvl="0" algn="just" fontAlgn="auto" hangingPunct="0"/>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Punkt 2 </a:t>
            </a:r>
            <a:r>
              <a:rPr lang="pl-PL" sz="2000" dirty="0" smtClean="0">
                <a:latin typeface="Arial" pitchFamily="34" charset="0"/>
                <a:cs typeface="Arial" pitchFamily="34" charset="0"/>
              </a:rPr>
              <a:t>– na górze po prawej stronie</a:t>
            </a:r>
          </a:p>
          <a:p>
            <a:pPr lvl="0" algn="just" fontAlgn="auto" hangingPunct="0"/>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Punkt 3 </a:t>
            </a:r>
            <a:r>
              <a:rPr lang="pl-PL" sz="2000" dirty="0" smtClean="0">
                <a:latin typeface="Arial" pitchFamily="34" charset="0"/>
                <a:cs typeface="Arial" pitchFamily="34" charset="0"/>
              </a:rPr>
              <a:t>– naprzeciw po prawej stronie</a:t>
            </a:r>
          </a:p>
          <a:p>
            <a:pPr lvl="0" algn="just" fontAlgn="auto" hangingPunct="0"/>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Punkt 4 </a:t>
            </a:r>
            <a:r>
              <a:rPr lang="pl-PL" sz="2000" dirty="0" smtClean="0">
                <a:latin typeface="Arial" pitchFamily="34" charset="0"/>
                <a:cs typeface="Arial" pitchFamily="34" charset="0"/>
              </a:rPr>
              <a:t>– naprzeciw po lewej stronie i z powrotem </a:t>
            </a:r>
          </a:p>
          <a:p>
            <a:pPr lvl="0" algn="just" fontAlgn="auto" hangingPunct="0"/>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Punkt 5 </a:t>
            </a:r>
            <a:r>
              <a:rPr lang="pl-PL" sz="2000" dirty="0" smtClean="0">
                <a:latin typeface="Arial" pitchFamily="34" charset="0"/>
                <a:cs typeface="Arial" pitchFamily="34" charset="0"/>
              </a:rPr>
              <a:t>– na dole po prawej stronie</a:t>
            </a:r>
          </a:p>
          <a:p>
            <a:pPr lvl="0" algn="just" fontAlgn="auto" hangingPunct="0"/>
            <a:r>
              <a:rPr lang="pl-PL" sz="2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Punkt 6 </a:t>
            </a:r>
            <a:r>
              <a:rPr lang="pl-PL" sz="2000" dirty="0" smtClean="0">
                <a:latin typeface="Arial" pitchFamily="34" charset="0"/>
                <a:cs typeface="Arial" pitchFamily="34" charset="0"/>
              </a:rPr>
              <a:t>– na dole po lewej stronie.</a:t>
            </a:r>
            <a:endParaRPr lang="pl-PL"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71414"/>
            <a:ext cx="7772400" cy="928694"/>
          </a:xfrm>
        </p:spPr>
        <p:txBody>
          <a:bodyPr/>
          <a:lstStyle/>
          <a:p>
            <a:r>
              <a:rPr lang="pl-PL" dirty="0" smtClean="0">
                <a:latin typeface="Arial" pitchFamily="34" charset="0"/>
                <a:cs typeface="Arial" pitchFamily="34" charset="0"/>
              </a:rPr>
              <a:t>Kamera termowizyjna</a:t>
            </a:r>
            <a:endParaRPr lang="pl-PL" dirty="0">
              <a:latin typeface="Arial" pitchFamily="34" charset="0"/>
              <a:cs typeface="Arial" pitchFamily="34" charset="0"/>
            </a:endParaRPr>
          </a:p>
        </p:txBody>
      </p:sp>
      <p:pic>
        <p:nvPicPr>
          <p:cNvPr id="10241" name="Picture 1" descr="final"/>
          <p:cNvPicPr>
            <a:picLocks noChangeAspect="1" noChangeArrowheads="1"/>
          </p:cNvPicPr>
          <p:nvPr/>
        </p:nvPicPr>
        <p:blipFill>
          <a:blip r:embed="rId2" cstate="print"/>
          <a:srcRect/>
          <a:stretch>
            <a:fillRect/>
          </a:stretch>
        </p:blipFill>
        <p:spPr bwMode="auto">
          <a:xfrm>
            <a:off x="551416" y="1643050"/>
            <a:ext cx="8092550" cy="5000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ymbol zastępczy zawartości 2"/>
          <p:cNvSpPr>
            <a:spLocks noGrp="1"/>
          </p:cNvSpPr>
          <p:nvPr>
            <p:ph sz="quarter" idx="1"/>
          </p:nvPr>
        </p:nvSpPr>
        <p:spPr>
          <a:xfrm>
            <a:off x="214282" y="928670"/>
            <a:ext cx="8715436" cy="5929330"/>
          </a:xfrm>
        </p:spPr>
        <p:txBody>
          <a:bodyPr>
            <a:noAutofit/>
          </a:bodyPr>
          <a:lstStyle/>
          <a:p>
            <a:pPr>
              <a:buNone/>
            </a:pPr>
            <a:r>
              <a:rPr lang="pl-PL" sz="4000" b="1" dirty="0" smtClean="0">
                <a:latin typeface="Arial" pitchFamily="34" charset="0"/>
                <a:cs typeface="Arial" pitchFamily="34" charset="0"/>
              </a:rPr>
              <a:t>      </a:t>
            </a:r>
            <a:r>
              <a:rPr lang="pl-PL" sz="4000" b="1" u="sng" dirty="0" smtClean="0">
                <a:latin typeface="Arial" pitchFamily="34" charset="0"/>
                <a:cs typeface="Arial" pitchFamily="34" charset="0"/>
              </a:rPr>
              <a:t>Zasada pracy: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642910" y="285728"/>
          <a:ext cx="7858180" cy="6280788"/>
        </p:xfrm>
        <a:graphic>
          <a:graphicData uri="http://schemas.openxmlformats.org/drawingml/2006/table">
            <a:tbl>
              <a:tblPr firstRow="1" bandRow="1">
                <a:tableStyleId>{5C22544A-7EE6-4342-B048-85BDC9FD1C3A}</a:tableStyleId>
              </a:tblPr>
              <a:tblGrid>
                <a:gridCol w="7858180"/>
              </a:tblGrid>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latin typeface="Arial" pitchFamily="34" charset="0"/>
                          <a:cs typeface="Arial" pitchFamily="34" charset="0"/>
                        </a:rPr>
                        <a:t>Zdarzyło się naprawdę (przykład</a:t>
                      </a:r>
                      <a:r>
                        <a:rPr lang="pl-PL" baseline="0" dirty="0" smtClean="0">
                          <a:latin typeface="Arial" pitchFamily="34" charset="0"/>
                          <a:cs typeface="Arial" pitchFamily="34" charset="0"/>
                        </a:rPr>
                        <a:t> z rozdziału 5)</a:t>
                      </a:r>
                      <a:endParaRPr lang="pl-PL" dirty="0" smtClean="0">
                        <a:latin typeface="Arial" pitchFamily="34" charset="0"/>
                        <a:cs typeface="Arial" pitchFamily="34" charset="0"/>
                      </a:endParaRPr>
                    </a:p>
                  </a:txBody>
                  <a:tcPr/>
                </a:tc>
              </a:tr>
              <a:tr h="370840">
                <a:tc>
                  <a:txBody>
                    <a:bodyPr/>
                    <a:lstStyle/>
                    <a:p>
                      <a:pPr algn="just"/>
                      <a:r>
                        <a:rPr kumimoji="0" lang="pl-PL" sz="1800" kern="1200" dirty="0" smtClean="0">
                          <a:solidFill>
                            <a:schemeClr val="dk1"/>
                          </a:solidFill>
                          <a:latin typeface="Arial" pitchFamily="34" charset="0"/>
                          <a:ea typeface="+mn-ea"/>
                          <a:cs typeface="Arial" pitchFamily="34" charset="0"/>
                        </a:rPr>
                        <a:t>O 19.37 dowódca akcji rozkazał, by przywrócić odłączone wcześniej zasilanie elektryczne budynku, aby ułatwić poszukiwania poprzez włączenie oświetlenia w budynku. W</a:t>
                      </a:r>
                      <a:r>
                        <a:rPr kumimoji="0" lang="pl-PL" sz="1800" kern="1200" baseline="0" dirty="0" smtClean="0">
                          <a:solidFill>
                            <a:schemeClr val="dk1"/>
                          </a:solidFill>
                          <a:latin typeface="Arial" pitchFamily="34" charset="0"/>
                          <a:ea typeface="+mn-ea"/>
                          <a:cs typeface="Arial" pitchFamily="34" charset="0"/>
                        </a:rPr>
                        <a:t> poszukiwaniach brało udział łącznie 5 grup ratowniczych. Po pewnym czasie, kapitan jednej z nich </a:t>
                      </a:r>
                      <a:r>
                        <a:rPr kumimoji="0" lang="pl-PL" sz="1800" kern="1200" dirty="0" smtClean="0">
                          <a:solidFill>
                            <a:schemeClr val="dk1"/>
                          </a:solidFill>
                          <a:latin typeface="Arial" pitchFamily="34" charset="0"/>
                          <a:ea typeface="+mn-ea"/>
                          <a:cs typeface="Arial" pitchFamily="34" charset="0"/>
                        </a:rPr>
                        <a:t>odszedł na chwilę od liny poszukiwawczej i natknął się na poszkodowanego (Fot. 5.3), który był nieprzytomny, bez aparatu oddechowego, radiostacji i bez hełmu.</a:t>
                      </a:r>
                    </a:p>
                    <a:p>
                      <a:pPr algn="just"/>
                      <a:endParaRPr kumimoji="0" lang="pl-PL" sz="1800" kern="1200" dirty="0" smtClean="0">
                        <a:solidFill>
                          <a:schemeClr val="dk1"/>
                        </a:solidFill>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pl-PL" sz="1800" kern="1200" dirty="0" smtClean="0">
                          <a:solidFill>
                            <a:schemeClr val="dk1"/>
                          </a:solidFill>
                          <a:latin typeface="Arial" pitchFamily="34" charset="0"/>
                          <a:ea typeface="+mn-ea"/>
                          <a:cs typeface="Arial" pitchFamily="34" charset="0"/>
                        </a:rPr>
                        <a:t>Kapitan niezwłocznie zawołał innych strażaków, nie mogąc zaś wyczuć pulsu u poszkodowanego rozpoczął reanimację. Aparat oddechowy poszkodowanego odnaleziony został około 3 metrów od niego. Miał on też przy sobie sygnalizator bezruchu, który jednak był wyłączony. W tym czasie widoczność w budynku poprawiała się. Po ewakuacji z budynku poszkodowany został przewieziony do szpitala, gdzie stwierdzono zgon.</a:t>
                      </a:r>
                    </a:p>
                    <a:p>
                      <a:pPr algn="just"/>
                      <a:endParaRPr lang="pl-PL" dirty="0" smtClean="0">
                        <a:latin typeface="Arial" pitchFamily="34" charset="0"/>
                        <a:cs typeface="Arial" pitchFamily="34" charset="0"/>
                      </a:endParaRPr>
                    </a:p>
                    <a:p>
                      <a:pPr algn="just"/>
                      <a:endParaRPr lang="pl-PL" dirty="0" smtClean="0">
                        <a:latin typeface="Arial" pitchFamily="34" charset="0"/>
                        <a:cs typeface="Arial" pitchFamily="34" charset="0"/>
                      </a:endParaRPr>
                    </a:p>
                    <a:p>
                      <a:pPr algn="just"/>
                      <a:endParaRPr lang="pl-PL" dirty="0" smtClean="0">
                        <a:latin typeface="Arial" pitchFamily="34" charset="0"/>
                        <a:cs typeface="Arial" pitchFamily="34" charset="0"/>
                      </a:endParaRPr>
                    </a:p>
                    <a:p>
                      <a:pPr algn="just"/>
                      <a:endParaRPr lang="pl-PL" dirty="0" smtClean="0">
                        <a:latin typeface="Arial" pitchFamily="34" charset="0"/>
                        <a:cs typeface="Arial" pitchFamily="34" charset="0"/>
                      </a:endParaRPr>
                    </a:p>
                    <a:p>
                      <a:pPr algn="just"/>
                      <a:endParaRPr lang="pl-PL" dirty="0" smtClean="0">
                        <a:latin typeface="Arial" pitchFamily="34" charset="0"/>
                        <a:cs typeface="Arial" pitchFamily="34" charset="0"/>
                      </a:endParaRPr>
                    </a:p>
                    <a:p>
                      <a:pPr algn="just"/>
                      <a:endParaRPr lang="pl-PL" dirty="0" smtClean="0">
                        <a:latin typeface="Arial" pitchFamily="34" charset="0"/>
                        <a:cs typeface="Arial" pitchFamily="34" charset="0"/>
                      </a:endParaRPr>
                    </a:p>
                    <a:p>
                      <a:pPr algn="just"/>
                      <a:endParaRPr lang="pl-PL" dirty="0" smtClean="0">
                        <a:latin typeface="Arial" pitchFamily="34" charset="0"/>
                        <a:cs typeface="Arial" pitchFamily="34" charset="0"/>
                      </a:endParaRPr>
                    </a:p>
                    <a:p>
                      <a:pPr algn="just"/>
                      <a:endParaRPr lang="pl-PL"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642910" y="285728"/>
          <a:ext cx="7858180" cy="6280788"/>
        </p:xfrm>
        <a:graphic>
          <a:graphicData uri="http://schemas.openxmlformats.org/drawingml/2006/table">
            <a:tbl>
              <a:tblPr firstRow="1" bandRow="1">
                <a:tableStyleId>{5C22544A-7EE6-4342-B048-85BDC9FD1C3A}</a:tableStyleId>
              </a:tblPr>
              <a:tblGrid>
                <a:gridCol w="7858180"/>
              </a:tblGrid>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latin typeface="Arial" pitchFamily="34" charset="0"/>
                          <a:cs typeface="Arial" pitchFamily="34" charset="0"/>
                        </a:rPr>
                        <a:t>Zdarzyło się naprawdę (przykład</a:t>
                      </a:r>
                      <a:r>
                        <a:rPr lang="pl-PL" baseline="0" dirty="0" smtClean="0">
                          <a:latin typeface="Arial" pitchFamily="34" charset="0"/>
                          <a:cs typeface="Arial" pitchFamily="34" charset="0"/>
                        </a:rPr>
                        <a:t> z rozdziału 5)</a:t>
                      </a:r>
                      <a:endParaRPr lang="pl-PL" dirty="0" smtClean="0">
                        <a:latin typeface="Arial" pitchFamily="34" charset="0"/>
                        <a:cs typeface="Arial" pitchFamily="34" charset="0"/>
                      </a:endParaRPr>
                    </a:p>
                  </a:txBody>
                  <a:tcPr/>
                </a:tc>
              </a:tr>
              <a:tr h="370840">
                <a:tc>
                  <a:txBody>
                    <a:bodyPr/>
                    <a:lstStyle/>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txBody>
                  <a:tcPr/>
                </a:tc>
              </a:tr>
            </a:tbl>
          </a:graphicData>
        </a:graphic>
      </p:graphicFrame>
      <p:pic>
        <p:nvPicPr>
          <p:cNvPr id="2050" name="Picture 2" descr="05_f9948_photo2"/>
          <p:cNvPicPr>
            <a:picLocks noChangeAspect="1" noChangeArrowheads="1"/>
          </p:cNvPicPr>
          <p:nvPr/>
        </p:nvPicPr>
        <p:blipFill>
          <a:blip r:embed="rId2" cstate="print"/>
          <a:srcRect/>
          <a:stretch>
            <a:fillRect/>
          </a:stretch>
        </p:blipFill>
        <p:spPr bwMode="auto">
          <a:xfrm>
            <a:off x="928662" y="857231"/>
            <a:ext cx="7215238" cy="55281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642910" y="285728"/>
          <a:ext cx="7858180" cy="6280788"/>
        </p:xfrm>
        <a:graphic>
          <a:graphicData uri="http://schemas.openxmlformats.org/drawingml/2006/table">
            <a:tbl>
              <a:tblPr firstRow="1" bandRow="1">
                <a:tableStyleId>{5C22544A-7EE6-4342-B048-85BDC9FD1C3A}</a:tableStyleId>
              </a:tblPr>
              <a:tblGrid>
                <a:gridCol w="7858180"/>
              </a:tblGrid>
              <a:tr h="42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dirty="0" smtClean="0">
                          <a:latin typeface="Arial" pitchFamily="34" charset="0"/>
                          <a:cs typeface="Arial" pitchFamily="34" charset="0"/>
                        </a:rPr>
                        <a:t>Zdarzyło się naprawdę (przykład</a:t>
                      </a:r>
                      <a:r>
                        <a:rPr lang="pl-PL" baseline="0" dirty="0" smtClean="0">
                          <a:latin typeface="Arial" pitchFamily="34" charset="0"/>
                          <a:cs typeface="Arial" pitchFamily="34" charset="0"/>
                        </a:rPr>
                        <a:t> z rozdziału 5)</a:t>
                      </a:r>
                      <a:endParaRPr lang="pl-PL" dirty="0" smtClean="0">
                        <a:latin typeface="Arial" pitchFamily="34" charset="0"/>
                        <a:cs typeface="Arial" pitchFamily="34" charset="0"/>
                      </a:endParaRPr>
                    </a:p>
                  </a:txBody>
                  <a:tcPr/>
                </a:tc>
              </a:tr>
              <a:tr h="370840">
                <a:tc>
                  <a:txBody>
                    <a:bodyPr/>
                    <a:lstStyle/>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p>
                      <a:pPr algn="just"/>
                      <a:endParaRPr kumimoji="0" lang="pl-PL" sz="1800" kern="1200" dirty="0" smtClean="0">
                        <a:solidFill>
                          <a:schemeClr val="dk1"/>
                        </a:solidFill>
                        <a:latin typeface="Arial" pitchFamily="34" charset="0"/>
                        <a:ea typeface="+mn-ea"/>
                        <a:cs typeface="Arial" pitchFamily="34" charset="0"/>
                      </a:endParaRPr>
                    </a:p>
                  </a:txBody>
                  <a:tcPr/>
                </a:tc>
              </a:tr>
            </a:tbl>
          </a:graphicData>
        </a:graphic>
      </p:graphicFrame>
      <p:pic>
        <p:nvPicPr>
          <p:cNvPr id="4098" name="Picture 2" descr="05_f9948_diagram_bez_PhotoLabels"/>
          <p:cNvPicPr>
            <a:picLocks noChangeAspect="1" noChangeArrowheads="1"/>
          </p:cNvPicPr>
          <p:nvPr/>
        </p:nvPicPr>
        <p:blipFill>
          <a:blip r:embed="rId2" cstate="print"/>
          <a:srcRect/>
          <a:stretch>
            <a:fillRect/>
          </a:stretch>
        </p:blipFill>
        <p:spPr bwMode="auto">
          <a:xfrm>
            <a:off x="857224" y="1142984"/>
            <a:ext cx="7431148" cy="5000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Poszukiwanie poszkodowanego strażaka</a:t>
            </a:r>
            <a:endParaRPr lang="pl-PL" dirty="0"/>
          </a:p>
        </p:txBody>
      </p:sp>
      <p:sp>
        <p:nvSpPr>
          <p:cNvPr id="3" name="Symbol zastępczy zawartości 2"/>
          <p:cNvSpPr>
            <a:spLocks noGrp="1"/>
          </p:cNvSpPr>
          <p:nvPr>
            <p:ph sz="quarter" idx="1"/>
          </p:nvPr>
        </p:nvSpPr>
        <p:spPr/>
        <p:txBody>
          <a:bodyPr>
            <a:normAutofit/>
          </a:bodyPr>
          <a:lstStyle/>
          <a:p>
            <a:r>
              <a:rPr lang="pl-PL" sz="2400" dirty="0" smtClean="0">
                <a:latin typeface="Arial" pitchFamily="34" charset="0"/>
                <a:cs typeface="Arial" pitchFamily="34" charset="0"/>
              </a:rPr>
              <a:t>Ogólne uwagi o przeszukaniu</a:t>
            </a:r>
          </a:p>
          <a:p>
            <a:r>
              <a:rPr lang="pl-PL" sz="2400" dirty="0" smtClean="0">
                <a:latin typeface="Arial" pitchFamily="34" charset="0"/>
                <a:cs typeface="Arial" pitchFamily="34" charset="0"/>
              </a:rPr>
              <a:t>Asekuracja grupy ratunkowej podczas przeszukania</a:t>
            </a:r>
          </a:p>
          <a:p>
            <a:pPr marL="274320" lvl="1" indent="-274320">
              <a:spcBef>
                <a:spcPts val="580"/>
              </a:spcBef>
              <a:buClr>
                <a:schemeClr val="accent1"/>
              </a:buClr>
            </a:pPr>
            <a:r>
              <a:rPr lang="pl-PL" dirty="0" smtClean="0">
                <a:latin typeface="Arial" pitchFamily="34" charset="0"/>
                <a:cs typeface="Arial" pitchFamily="34" charset="0"/>
              </a:rPr>
              <a:t>Techniki i metody prowadzenia działań poszukiwawczych</a:t>
            </a:r>
            <a:endParaRPr lang="pl-PL" sz="2000" dirty="0" smtClean="0">
              <a:latin typeface="Arial" pitchFamily="34" charset="0"/>
              <a:cs typeface="Arial" pitchFamily="34" charset="0"/>
            </a:endParaRPr>
          </a:p>
          <a:p>
            <a:pPr marL="274320" lvl="1" indent="-274320">
              <a:spcBef>
                <a:spcPts val="580"/>
              </a:spcBef>
              <a:buClr>
                <a:schemeClr val="accent1"/>
              </a:buClr>
            </a:pPr>
            <a:r>
              <a:rPr lang="pl-PL" dirty="0" smtClean="0">
                <a:latin typeface="Arial" pitchFamily="34" charset="0"/>
                <a:cs typeface="Arial" pitchFamily="34" charset="0"/>
              </a:rPr>
              <a:t>Przeszukanie dużych obszarów</a:t>
            </a:r>
            <a:endParaRPr lang="pl-PL" sz="2000" dirty="0" smtClean="0">
              <a:latin typeface="Arial" pitchFamily="34" charset="0"/>
              <a:cs typeface="Arial" pitchFamily="34" charset="0"/>
            </a:endParaRPr>
          </a:p>
          <a:p>
            <a:pPr marL="274320" lvl="1" indent="-274320">
              <a:spcBef>
                <a:spcPts val="580"/>
              </a:spcBef>
              <a:buClr>
                <a:schemeClr val="accent1"/>
              </a:buClr>
            </a:pPr>
            <a:r>
              <a:rPr lang="pl-PL" dirty="0" smtClean="0">
                <a:latin typeface="Arial" pitchFamily="34" charset="0"/>
                <a:cs typeface="Arial" pitchFamily="34" charset="0"/>
              </a:rPr>
              <a:t>Wentylacja podczas przeszukania</a:t>
            </a:r>
            <a:endParaRPr lang="pl-PL" sz="2000" dirty="0" smtClean="0">
              <a:latin typeface="Arial" pitchFamily="34" charset="0"/>
              <a:cs typeface="Arial" pitchFamily="34" charset="0"/>
            </a:endParaRPr>
          </a:p>
          <a:p>
            <a:pPr marL="274320" lvl="1" indent="-274320">
              <a:spcBef>
                <a:spcPts val="580"/>
              </a:spcBef>
              <a:buClr>
                <a:schemeClr val="accent1"/>
              </a:buClr>
            </a:pPr>
            <a:r>
              <a:rPr lang="pl-PL" dirty="0" smtClean="0">
                <a:latin typeface="Arial" pitchFamily="34" charset="0"/>
                <a:cs typeface="Arial" pitchFamily="34" charset="0"/>
              </a:rPr>
              <a:t>Kamera termowizyjna</a:t>
            </a:r>
            <a:endParaRPr lang="pl-PL" sz="2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1144</TotalTime>
  <Words>3358</Words>
  <Application>Microsoft Office PowerPoint</Application>
  <PresentationFormat>Pokaz na ekranie (4:3)</PresentationFormat>
  <Paragraphs>287</Paragraphs>
  <Slides>55</Slides>
  <Notes>0</Notes>
  <HiddenSlides>0</HiddenSlides>
  <MMClips>0</MMClips>
  <ScaleCrop>false</ScaleCrop>
  <HeadingPairs>
    <vt:vector size="4" baseType="variant">
      <vt:variant>
        <vt:lpstr>Motyw</vt:lpstr>
      </vt:variant>
      <vt:variant>
        <vt:i4>1</vt:i4>
      </vt:variant>
      <vt:variant>
        <vt:lpstr>Tytuły slajdów</vt:lpstr>
      </vt:variant>
      <vt:variant>
        <vt:i4>55</vt:i4>
      </vt:variant>
    </vt:vector>
  </HeadingPairs>
  <TitlesOfParts>
    <vt:vector size="56" baseType="lpstr">
      <vt:lpstr>Kapitał</vt:lpstr>
      <vt:lpstr>Podstawy zabezpieczenia i ratowania strażaków podczas wewnętrznych działań gaśniczych</vt:lpstr>
      <vt:lpstr>Uwaga:</vt:lpstr>
      <vt:lpstr>Rejestr zmian w prezentacji</vt:lpstr>
      <vt:lpstr>Przykład z życia wzięty…</vt:lpstr>
      <vt:lpstr>Slajd 5</vt:lpstr>
      <vt:lpstr>Slajd 6</vt:lpstr>
      <vt:lpstr>Slajd 7</vt:lpstr>
      <vt:lpstr>Slajd 8</vt:lpstr>
      <vt:lpstr>Poszukiwanie poszkodowanego strażaka</vt:lpstr>
      <vt:lpstr>Poszukiwanie poszkodowanego strażaka</vt:lpstr>
      <vt:lpstr>Ogólne uwagi o przeszukaniu</vt:lpstr>
      <vt:lpstr>Ogólne uwagi o przeszukaniu</vt:lpstr>
      <vt:lpstr>Slajd 13</vt:lpstr>
      <vt:lpstr>Slajd 14</vt:lpstr>
      <vt:lpstr>Ogólne uwagi o przeszukaniu</vt:lpstr>
      <vt:lpstr>Ogólne uwagi o przeszukaniu</vt:lpstr>
      <vt:lpstr>Ogólne uwagi o przeszukaniu</vt:lpstr>
      <vt:lpstr>Poszukiwanie poszkodowanego strażaka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Asekuracja grupy ratunkowej podczas przeszukania</vt:lpstr>
      <vt:lpstr>Poszukiwanie poszkodowanego strażaka</vt:lpstr>
      <vt:lpstr>Techniki i metody prowadzenia działań poszukiwawczych</vt:lpstr>
      <vt:lpstr>Techniki i metody prowadzenia działań poszukiwawczych</vt:lpstr>
      <vt:lpstr>Techniki i metody prowadzenia działań poszukiwawczych</vt:lpstr>
      <vt:lpstr>Techniki i metody prowadzenia działań poszukiwawczych</vt:lpstr>
      <vt:lpstr>Techniki i metody prowadzenia działań poszukiwawczych</vt:lpstr>
      <vt:lpstr>Poszukiwanie poszkodowanego strażaka</vt:lpstr>
      <vt:lpstr>Przeszukanie dużych obszarów</vt:lpstr>
      <vt:lpstr>Przeszukanie dużych obszarów</vt:lpstr>
      <vt:lpstr>Przeszukanie dużych obszarów</vt:lpstr>
      <vt:lpstr>Przeszukanie dużych obszarów</vt:lpstr>
      <vt:lpstr>Przeszukanie dużych obszarów</vt:lpstr>
      <vt:lpstr>Poszukiwanie poszkodowanego strażaka</vt:lpstr>
      <vt:lpstr>Wentylacja podczas przeszukania</vt:lpstr>
      <vt:lpstr>Wentylacja podczas przeszukania</vt:lpstr>
      <vt:lpstr>Wentylacja podczas przeszukania</vt:lpstr>
      <vt:lpstr>Wentylacja podczas przeszukania</vt:lpstr>
      <vt:lpstr>Poszukiwanie poszkodowanego strażaka</vt:lpstr>
      <vt:lpstr>Kamera termowizyjna</vt:lpstr>
      <vt:lpstr>Kamera termowizyjna</vt:lpstr>
      <vt:lpstr>Kamera termowizyjna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zabezpieczenia i ratowania strażaków podczas wewnętrznych działań gaśniczych</dc:title>
  <dc:subject>Wzywanie pomocy</dc:subject>
  <dc:creator>Witold Nocoń</dc:creator>
  <cp:lastModifiedBy>Witek</cp:lastModifiedBy>
  <cp:revision>219</cp:revision>
  <dcterms:modified xsi:type="dcterms:W3CDTF">2011-12-27T10:54:25Z</dcterms:modified>
</cp:coreProperties>
</file>